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Rina Okajima"/>
  <p:cmAuthor clrIdx="1" id="1" initials="" lastIdx="4" name="Caleb Mcgary"/>
  <p:cmAuthor clrIdx="2" id="2" initials="" lastIdx="1" name="Nobuhiro Ogaw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3T11:46:37.148">
    <p:pos x="196" y="725"/>
    <p:text>Can we say something like ”Upgrades require additional cost and care” instead?</p:text>
  </p:cm>
  <p:cm authorId="1" idx="1" dt="2024-12-03T00:18:54.196">
    <p:pos x="196" y="725"/>
    <p:text>Yes, let me reword.  Thank you.</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2-03T23:34:47.201">
    <p:pos x="2969" y="312"/>
    <p:text>Obsolete syscalls－This presentation is highly technical and I do not have full understanding of this, but please confirm this is not something that was used in Toyota vehicles. (Words such as "unsafe" "bad" may attract attentions in an unintended way, can we "vulnerable" or similar instead?)</p:text>
  </p:cm>
  <p:cm authorId="1" idx="2" dt="2024-11-30T01:03:34.172">
    <p:pos x="2969" y="312"/>
    <p:text>Obsolete is the official term in the Linux kernel.  They are not vulnerable, they are simply not maintained.</p:text>
  </p:cm>
  <p:cm authorId="0" idx="3" dt="2024-12-03T11:53:16.478">
    <p:pos x="2969" y="312"/>
    <p:text>I understand ”Obsolete syscalls” is an official term. Then, can you please rephrase "unsafe or bad" using the word "not maintained" or similar?</p:text>
  </p:cm>
  <p:cm authorId="1" idx="3" dt="2024-12-03T23:34:47.201">
    <p:pos x="2969" y="312"/>
    <p:text>Thank you for the suggestion; I have done so.</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4-12-03T06:19:02.039">
    <p:pos x="2990" y="732"/>
    <p:text>remark: this log is used appropriately following this guidelines(https://ebpf.foundation/brand-guidelines/)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2-03T11:51:47.335">
    <p:pos x="196" y="725"/>
    <p:text>Replace with "Systems"?</p:text>
  </p:cm>
  <p:cm authorId="1" idx="4" dt="2024-12-03T11:51:47.335">
    <p:pos x="196" y="725"/>
    <p:text>No, the system is called "systemd" 
https://www.freedesktop.org/software/systemd/man/latest/systemd.exec.html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zone.com/articles/seccomp-ebpf-and-the-importance-of-kernel-system-c"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ernel.org/doc/html/v5.1/userspace-api/seccomp_filter.html" TargetMode="External"/><Relationship Id="rId3" Type="http://schemas.openxmlformats.org/officeDocument/2006/relationships/hyperlink" Target="https://github.com/ebpffoundation/publications/blob/main/2024/ControlPlane_eBPF_Security_Threat_Model.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9f13ac9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19f13ac9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https://dzone.com/articles/seccomp-ebpf-and-the-importance-of-kernel-system-c</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9f13ac9d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9f13ac9d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9f13ac9d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9f13ac9d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9f13ac9d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9f13ac9d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9f13ac9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9f13ac9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b8b9c9d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b8b9c9d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b8b9c9dc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b8b9c9dc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9f13ac9d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9f13ac9d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9f13ac9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9f13ac9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9f13ac9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9f13ac9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9e3ded7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9e3ded7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9f13ac9de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19f13ac9d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9e3ded7e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9e3ded7e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9e3ded7e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9e3ded7e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19e3ded7e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19e3ded7e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9e3ded7e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9e3ded7e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9e3ded7e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9e3ded7e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b8b9c9dc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b8b9c9dc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https://www.kernel.org/doc/html/v5.1/userspace-api/seccomp_filter.html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eBPF Threat Model: </a:t>
            </a:r>
            <a:r>
              <a:rPr lang="en" u="sng">
                <a:solidFill>
                  <a:schemeClr val="hlink"/>
                </a:solidFill>
                <a:hlinkClick r:id="rId3"/>
              </a:rPr>
              <a:t>https://github.com/ebpffoundation/publications/blob/main/2024/ControlPlane_eBPF_Security_Threat_Model.pdf</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9e3ded7e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9e3ded7e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dzone.com/articles/seccomp-ebpf-and-the-importance-of-kernel-system-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www.freedesktop.org/software/systemd/man/latest/systemd.exec.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linkedin.com/in/calebmcgary/"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Verdana"/>
                <a:ea typeface="Verdana"/>
                <a:cs typeface="Verdana"/>
                <a:sym typeface="Verdana"/>
              </a:rPr>
              <a:t>Protecting the kernel on AGL</a:t>
            </a:r>
            <a:endParaRPr>
              <a:latin typeface="Verdana"/>
              <a:ea typeface="Verdana"/>
              <a:cs typeface="Verdana"/>
              <a:sym typeface="Verdana"/>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Verdana"/>
                <a:ea typeface="Verdana"/>
                <a:cs typeface="Verdana"/>
                <a:sym typeface="Verdana"/>
              </a:rPr>
              <a:t>Preventing attacks with eBPF filters</a:t>
            </a:r>
            <a:endParaRPr>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More Details</a:t>
            </a:r>
            <a:endParaRPr/>
          </a:p>
        </p:txBody>
      </p:sp>
      <p:sp>
        <p:nvSpPr>
          <p:cNvPr id="250" name="Google Shape;250;p2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Verdana"/>
                <a:ea typeface="Verdana"/>
                <a:cs typeface="Verdana"/>
                <a:sym typeface="Verdana"/>
              </a:rPr>
              <a:t>eBPF executes filter logic directly within the kernel</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This means that attackers </a:t>
            </a:r>
            <a:r>
              <a:rPr b="1" lang="en">
                <a:latin typeface="Verdana"/>
                <a:ea typeface="Verdana"/>
                <a:cs typeface="Verdana"/>
                <a:sym typeface="Verdana"/>
              </a:rPr>
              <a:t>cannot </a:t>
            </a:r>
            <a:r>
              <a:rPr lang="en">
                <a:latin typeface="Verdana"/>
                <a:ea typeface="Verdana"/>
                <a:cs typeface="Verdana"/>
                <a:sym typeface="Verdana"/>
              </a:rPr>
              <a:t>manipulate system state between security check and system call execution</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This is required to prevent time of check, time of use vulnerabilities (TOCTOU)</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Decision:</a:t>
            </a:r>
            <a:endParaRPr b="1">
              <a:latin typeface="Verdana"/>
              <a:ea typeface="Verdana"/>
              <a:cs typeface="Verdana"/>
              <a:sym typeface="Verdana"/>
            </a:endParaRPr>
          </a:p>
          <a:p>
            <a:pPr indent="0" lvl="0" marL="0" rtl="0" algn="l">
              <a:spcBef>
                <a:spcPts val="1200"/>
              </a:spcBef>
              <a:spcAft>
                <a:spcPts val="1200"/>
              </a:spcAft>
              <a:buNone/>
            </a:pPr>
            <a:r>
              <a:rPr lang="en">
                <a:latin typeface="Verdana"/>
                <a:ea typeface="Verdana"/>
                <a:cs typeface="Verdana"/>
                <a:sym typeface="Verdana"/>
              </a:rPr>
              <a:t>Use seccomp-bpf with systemd to filter syscalls to protect Linux kernel</a:t>
            </a:r>
            <a:endParaRPr>
              <a:latin typeface="Verdana"/>
              <a:ea typeface="Verdana"/>
              <a:cs typeface="Verdana"/>
              <a:sym typeface="Verdana"/>
            </a:endParaRPr>
          </a:p>
        </p:txBody>
      </p:sp>
      <p:pic>
        <p:nvPicPr>
          <p:cNvPr id="251" name="Google Shape;251;p22"/>
          <p:cNvPicPr preferRelativeResize="0"/>
          <p:nvPr/>
        </p:nvPicPr>
        <p:blipFill>
          <a:blip r:embed="rId3">
            <a:alphaModFix/>
          </a:blip>
          <a:stretch>
            <a:fillRect/>
          </a:stretch>
        </p:blipFill>
        <p:spPr>
          <a:xfrm>
            <a:off x="4605600" y="1152475"/>
            <a:ext cx="4226700" cy="1786800"/>
          </a:xfrm>
          <a:prstGeom prst="rect">
            <a:avLst/>
          </a:prstGeom>
          <a:noFill/>
          <a:ln>
            <a:noFill/>
          </a:ln>
        </p:spPr>
      </p:pic>
      <p:sp>
        <p:nvSpPr>
          <p:cNvPr id="252" name="Google Shape;252;p22"/>
          <p:cNvSpPr txBox="1"/>
          <p:nvPr/>
        </p:nvSpPr>
        <p:spPr>
          <a:xfrm>
            <a:off x="4662975" y="3045200"/>
            <a:ext cx="39633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Verdana"/>
                <a:ea typeface="Verdana"/>
                <a:cs typeface="Verdana"/>
                <a:sym typeface="Verdana"/>
              </a:rPr>
              <a:t>Reference: </a:t>
            </a:r>
            <a:r>
              <a:rPr lang="en" sz="900" u="sng">
                <a:solidFill>
                  <a:srgbClr val="2200CC"/>
                </a:solidFill>
                <a:latin typeface="Verdana"/>
                <a:ea typeface="Verdana"/>
                <a:cs typeface="Verdana"/>
                <a:sym typeface="Verdana"/>
                <a:hlinkClick r:id="rId4">
                  <a:extLst>
                    <a:ext uri="{A12FA001-AC4F-418D-AE19-62706E023703}">
                      <ahyp:hlinkClr val="tx"/>
                    </a:ext>
                  </a:extLst>
                </a:hlinkClick>
              </a:rPr>
              <a:t>https://dzone.com/articles/seccomp-ebpf-and-the-importance-of-kernel-system-c</a:t>
            </a:r>
            <a:r>
              <a:rPr lang="en" sz="900">
                <a:solidFill>
                  <a:schemeClr val="dk1"/>
                </a:solidFill>
                <a:latin typeface="Verdana"/>
                <a:ea typeface="Verdana"/>
                <a:cs typeface="Verdana"/>
                <a:sym typeface="Verdana"/>
              </a:rPr>
              <a:t> </a:t>
            </a:r>
            <a:endParaRPr sz="900">
              <a:solidFill>
                <a:schemeClr val="dk2"/>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3"/>
          <p:cNvSpPr txBox="1"/>
          <p:nvPr>
            <p:ph type="title"/>
          </p:nvPr>
        </p:nvSpPr>
        <p:spPr>
          <a:xfrm>
            <a:off x="311700" y="445025"/>
            <a:ext cx="3356400" cy="12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Syscall metrics and composition</a:t>
            </a:r>
            <a:endParaRPr/>
          </a:p>
        </p:txBody>
      </p:sp>
      <p:cxnSp>
        <p:nvCxnSpPr>
          <p:cNvPr id="258" name="Google Shape;258;p23"/>
          <p:cNvCxnSpPr/>
          <p:nvPr/>
        </p:nvCxnSpPr>
        <p:spPr>
          <a:xfrm flipH="1">
            <a:off x="4360525" y="445025"/>
            <a:ext cx="73800" cy="4532100"/>
          </a:xfrm>
          <a:prstGeom prst="straightConnector1">
            <a:avLst/>
          </a:prstGeom>
          <a:noFill/>
          <a:ln cap="flat" cmpd="sng" w="76200">
            <a:solidFill>
              <a:schemeClr val="dk2"/>
            </a:solidFill>
            <a:prstDash val="solid"/>
            <a:round/>
            <a:headEnd len="med" w="med" type="none"/>
            <a:tailEnd len="med" w="med" type="none"/>
          </a:ln>
        </p:spPr>
      </p:cxnSp>
      <p:sp>
        <p:nvSpPr>
          <p:cNvPr id="259" name="Google Shape;259;p23"/>
          <p:cNvSpPr/>
          <p:nvPr/>
        </p:nvSpPr>
        <p:spPr>
          <a:xfrm>
            <a:off x="3788025" y="445025"/>
            <a:ext cx="452700" cy="453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0" name="Google Shape;260;p23"/>
          <p:cNvSpPr txBox="1"/>
          <p:nvPr>
            <p:ph type="title"/>
          </p:nvPr>
        </p:nvSpPr>
        <p:spPr>
          <a:xfrm>
            <a:off x="2262900" y="2413925"/>
            <a:ext cx="1611000" cy="59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syscalls</a:t>
            </a:r>
            <a:endParaRPr/>
          </a:p>
        </p:txBody>
      </p:sp>
      <p:sp>
        <p:nvSpPr>
          <p:cNvPr id="261" name="Google Shape;261;p23"/>
          <p:cNvSpPr/>
          <p:nvPr/>
        </p:nvSpPr>
        <p:spPr>
          <a:xfrm>
            <a:off x="4584150" y="450100"/>
            <a:ext cx="73800" cy="4839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2" name="Google Shape;262;p23"/>
          <p:cNvSpPr txBox="1"/>
          <p:nvPr>
            <p:ph type="title"/>
          </p:nvPr>
        </p:nvSpPr>
        <p:spPr>
          <a:xfrm>
            <a:off x="4713700" y="496600"/>
            <a:ext cx="16110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20"/>
              <a:t>Obsolete syscalls</a:t>
            </a:r>
            <a:endParaRPr sz="1120"/>
          </a:p>
        </p:txBody>
      </p:sp>
      <p:sp>
        <p:nvSpPr>
          <p:cNvPr id="263" name="Google Shape;263;p23"/>
          <p:cNvSpPr/>
          <p:nvPr/>
        </p:nvSpPr>
        <p:spPr>
          <a:xfrm>
            <a:off x="4584150" y="934000"/>
            <a:ext cx="73800" cy="483900"/>
          </a:xfrm>
          <a:prstGeom prst="rightBrace">
            <a:avLst>
              <a:gd fmla="val 50000" name="adj1"/>
              <a:gd fmla="val 50000" name="adj2"/>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4" name="Google Shape;264;p23"/>
          <p:cNvSpPr txBox="1"/>
          <p:nvPr>
            <p:ph type="title"/>
          </p:nvPr>
        </p:nvSpPr>
        <p:spPr>
          <a:xfrm>
            <a:off x="4713700" y="980500"/>
            <a:ext cx="16110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20"/>
              <a:t>Privileged syscalls</a:t>
            </a:r>
            <a:endParaRPr sz="1120"/>
          </a:p>
        </p:txBody>
      </p:sp>
      <p:sp>
        <p:nvSpPr>
          <p:cNvPr id="265" name="Google Shape;265;p23"/>
          <p:cNvSpPr/>
          <p:nvPr/>
        </p:nvSpPr>
        <p:spPr>
          <a:xfrm>
            <a:off x="4584150" y="1417900"/>
            <a:ext cx="73800" cy="3559200"/>
          </a:xfrm>
          <a:prstGeom prst="rightBrace">
            <a:avLst>
              <a:gd fmla="val 50000" name="adj1"/>
              <a:gd fmla="val 50000" name="adj2"/>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6" name="Google Shape;266;p23"/>
          <p:cNvSpPr txBox="1"/>
          <p:nvPr>
            <p:ph type="title"/>
          </p:nvPr>
        </p:nvSpPr>
        <p:spPr>
          <a:xfrm>
            <a:off x="4713700" y="3002050"/>
            <a:ext cx="16110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20"/>
              <a:t>All other syscalls</a:t>
            </a:r>
            <a:endParaRPr sz="1120"/>
          </a:p>
        </p:txBody>
      </p:sp>
      <p:sp>
        <p:nvSpPr>
          <p:cNvPr id="267" name="Google Shape;267;p23"/>
          <p:cNvSpPr/>
          <p:nvPr/>
        </p:nvSpPr>
        <p:spPr>
          <a:xfrm>
            <a:off x="6248150" y="150400"/>
            <a:ext cx="2280000" cy="737100"/>
          </a:xfrm>
          <a:prstGeom prst="wedgeRectCallout">
            <a:avLst>
              <a:gd fmla="val -55214" name="adj1"/>
              <a:gd fmla="val 262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Syscalls that are no longer maintained but present for backwards compatibility; not part of docker allow list</a:t>
            </a:r>
            <a:endParaRPr sz="1100">
              <a:latin typeface="Calibri"/>
              <a:ea typeface="Calibri"/>
              <a:cs typeface="Calibri"/>
              <a:sym typeface="Calibri"/>
            </a:endParaRPr>
          </a:p>
        </p:txBody>
      </p:sp>
      <p:sp>
        <p:nvSpPr>
          <p:cNvPr id="268" name="Google Shape;268;p23"/>
          <p:cNvSpPr/>
          <p:nvPr/>
        </p:nvSpPr>
        <p:spPr>
          <a:xfrm>
            <a:off x="4807775" y="1371400"/>
            <a:ext cx="2280000" cy="737100"/>
          </a:xfrm>
          <a:prstGeom prst="wedgeRectCallout">
            <a:avLst>
              <a:gd fmla="val -23459" name="adj1"/>
              <a:gd fmla="val -5583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Syscalls that require privilege to use; generally restricted from all unprivileged functions</a:t>
            </a:r>
            <a:endParaRPr sz="1100">
              <a:latin typeface="Calibri"/>
              <a:ea typeface="Calibri"/>
              <a:cs typeface="Calibri"/>
              <a:sym typeface="Calibri"/>
            </a:endParaRPr>
          </a:p>
        </p:txBody>
      </p:sp>
      <p:sp>
        <p:nvSpPr>
          <p:cNvPr id="269" name="Google Shape;269;p23"/>
          <p:cNvSpPr/>
          <p:nvPr/>
        </p:nvSpPr>
        <p:spPr>
          <a:xfrm>
            <a:off x="4807775" y="3392950"/>
            <a:ext cx="2280000" cy="737100"/>
          </a:xfrm>
          <a:prstGeom prst="wedgeRectCallout">
            <a:avLst>
              <a:gd fmla="val -23459" name="adj1"/>
              <a:gd fmla="val -5583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Basically everything else that runs or is available in the linux kernel.</a:t>
            </a:r>
            <a:endParaRPr sz="1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Seccomp-bpf in action</a:t>
            </a:r>
            <a:endParaRPr/>
          </a:p>
        </p:txBody>
      </p:sp>
      <p:sp>
        <p:nvSpPr>
          <p:cNvPr id="275" name="Google Shape;275;p24"/>
          <p:cNvSpPr/>
          <p:nvPr/>
        </p:nvSpPr>
        <p:spPr>
          <a:xfrm>
            <a:off x="2610025" y="1370075"/>
            <a:ext cx="1186500" cy="38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Verdana"/>
                <a:ea typeface="Verdana"/>
                <a:cs typeface="Verdana"/>
                <a:sym typeface="Verdana"/>
              </a:rPr>
              <a:t>function</a:t>
            </a:r>
            <a:endParaRPr sz="1200">
              <a:latin typeface="Verdana"/>
              <a:ea typeface="Verdana"/>
              <a:cs typeface="Verdana"/>
              <a:sym typeface="Verdana"/>
            </a:endParaRPr>
          </a:p>
        </p:txBody>
      </p:sp>
      <p:sp>
        <p:nvSpPr>
          <p:cNvPr id="276" name="Google Shape;276;p24"/>
          <p:cNvSpPr/>
          <p:nvPr/>
        </p:nvSpPr>
        <p:spPr>
          <a:xfrm>
            <a:off x="2610025" y="1752875"/>
            <a:ext cx="1186500" cy="38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Verdana"/>
                <a:ea typeface="Verdana"/>
                <a:cs typeface="Verdana"/>
                <a:sym typeface="Verdana"/>
              </a:rPr>
              <a:t>middleware</a:t>
            </a:r>
            <a:endParaRPr sz="1200">
              <a:latin typeface="Verdana"/>
              <a:ea typeface="Verdana"/>
              <a:cs typeface="Verdana"/>
              <a:sym typeface="Verdana"/>
            </a:endParaRPr>
          </a:p>
        </p:txBody>
      </p:sp>
      <p:sp>
        <p:nvSpPr>
          <p:cNvPr id="277" name="Google Shape;277;p24"/>
          <p:cNvSpPr/>
          <p:nvPr/>
        </p:nvSpPr>
        <p:spPr>
          <a:xfrm>
            <a:off x="2610025" y="2135675"/>
            <a:ext cx="1186500" cy="38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Verdana"/>
                <a:ea typeface="Verdana"/>
                <a:cs typeface="Verdana"/>
                <a:sym typeface="Verdana"/>
              </a:rPr>
              <a:t>kernel</a:t>
            </a:r>
            <a:endParaRPr sz="1200">
              <a:latin typeface="Verdana"/>
              <a:ea typeface="Verdana"/>
              <a:cs typeface="Verdana"/>
              <a:sym typeface="Verdana"/>
            </a:endParaRPr>
          </a:p>
        </p:txBody>
      </p:sp>
      <p:sp>
        <p:nvSpPr>
          <p:cNvPr id="278" name="Google Shape;278;p24"/>
          <p:cNvSpPr/>
          <p:nvPr/>
        </p:nvSpPr>
        <p:spPr>
          <a:xfrm>
            <a:off x="3704550" y="1484900"/>
            <a:ext cx="572700" cy="572700"/>
          </a:xfrm>
          <a:prstGeom prst="octagon">
            <a:avLst>
              <a:gd fmla="val 29289" name="adj"/>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9" name="Google Shape;279;p24"/>
          <p:cNvSpPr txBox="1"/>
          <p:nvPr/>
        </p:nvSpPr>
        <p:spPr>
          <a:xfrm>
            <a:off x="3735175" y="1507250"/>
            <a:ext cx="6201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alibri"/>
                <a:ea typeface="Calibri"/>
                <a:cs typeface="Calibri"/>
                <a:sym typeface="Calibri"/>
              </a:rPr>
              <a:t>attempts</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to call</a:t>
            </a:r>
            <a:endParaRPr sz="800">
              <a:solidFill>
                <a:schemeClr val="dk2"/>
              </a:solidFill>
              <a:latin typeface="Calibri"/>
              <a:ea typeface="Calibri"/>
              <a:cs typeface="Calibri"/>
              <a:sym typeface="Calibri"/>
            </a:endParaRPr>
          </a:p>
          <a:p>
            <a:pPr indent="0" lvl="0" marL="0" rtl="0" algn="l">
              <a:spcBef>
                <a:spcPts val="0"/>
              </a:spcBef>
              <a:spcAft>
                <a:spcPts val="0"/>
              </a:spcAft>
              <a:buNone/>
            </a:pPr>
            <a:r>
              <a:rPr lang="en" sz="800">
                <a:solidFill>
                  <a:schemeClr val="dk2"/>
                </a:solidFill>
                <a:latin typeface="Calibri"/>
                <a:ea typeface="Calibri"/>
                <a:cs typeface="Calibri"/>
                <a:sym typeface="Calibri"/>
              </a:rPr>
              <a:t>syscall</a:t>
            </a:r>
            <a:endParaRPr sz="800">
              <a:solidFill>
                <a:schemeClr val="dk2"/>
              </a:solidFill>
              <a:latin typeface="Calibri"/>
              <a:ea typeface="Calibri"/>
              <a:cs typeface="Calibri"/>
              <a:sym typeface="Calibri"/>
            </a:endParaRPr>
          </a:p>
        </p:txBody>
      </p:sp>
      <p:cxnSp>
        <p:nvCxnSpPr>
          <p:cNvPr id="280" name="Google Shape;280;p24"/>
          <p:cNvCxnSpPr>
            <a:stCxn id="275" idx="0"/>
            <a:endCxn id="279" idx="0"/>
          </p:cNvCxnSpPr>
          <p:nvPr/>
        </p:nvCxnSpPr>
        <p:spPr>
          <a:xfrm flipH="1" rot="-5400000">
            <a:off x="3555775" y="1017575"/>
            <a:ext cx="137100" cy="842100"/>
          </a:xfrm>
          <a:prstGeom prst="bentConnector3">
            <a:avLst>
              <a:gd fmla="val -173687" name="adj1"/>
            </a:avLst>
          </a:prstGeom>
          <a:noFill/>
          <a:ln cap="flat" cmpd="sng" w="9525">
            <a:solidFill>
              <a:schemeClr val="dk2"/>
            </a:solidFill>
            <a:prstDash val="solid"/>
            <a:round/>
            <a:headEnd len="med" w="med" type="none"/>
            <a:tailEnd len="med" w="med" type="triangle"/>
          </a:ln>
        </p:spPr>
      </p:cxnSp>
      <p:cxnSp>
        <p:nvCxnSpPr>
          <p:cNvPr id="281" name="Google Shape;281;p24"/>
          <p:cNvCxnSpPr>
            <a:stCxn id="279" idx="2"/>
            <a:endCxn id="277" idx="3"/>
          </p:cNvCxnSpPr>
          <p:nvPr/>
        </p:nvCxnSpPr>
        <p:spPr>
          <a:xfrm rot="5400000">
            <a:off x="3774925" y="2056850"/>
            <a:ext cx="291900" cy="248700"/>
          </a:xfrm>
          <a:prstGeom prst="bentConnector2">
            <a:avLst/>
          </a:prstGeom>
          <a:noFill/>
          <a:ln cap="flat" cmpd="sng" w="9525">
            <a:solidFill>
              <a:schemeClr val="dk2"/>
            </a:solidFill>
            <a:prstDash val="solid"/>
            <a:round/>
            <a:headEnd len="med" w="med" type="none"/>
            <a:tailEnd len="med" w="med" type="triangle"/>
          </a:ln>
        </p:spPr>
      </p:cxnSp>
      <p:sp>
        <p:nvSpPr>
          <p:cNvPr id="282" name="Google Shape;282;p24"/>
          <p:cNvSpPr/>
          <p:nvPr/>
        </p:nvSpPr>
        <p:spPr>
          <a:xfrm>
            <a:off x="4508225" y="1370075"/>
            <a:ext cx="3214800" cy="1148400"/>
          </a:xfrm>
          <a:prstGeom prst="wedgeRectCallout">
            <a:avLst>
              <a:gd fmla="val -55000" name="adj1"/>
              <a:gd fmla="val -2136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Verdana"/>
              <a:buChar char="●"/>
            </a:pPr>
            <a:r>
              <a:rPr lang="en" sz="1200">
                <a:latin typeface="Verdana"/>
                <a:ea typeface="Verdana"/>
                <a:cs typeface="Verdana"/>
                <a:sym typeface="Verdana"/>
              </a:rPr>
              <a:t>Seccomp will check to see if syscall is permitted.</a:t>
            </a:r>
            <a:endParaRPr sz="12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n" sz="1200">
                <a:latin typeface="Verdana"/>
                <a:ea typeface="Verdana"/>
                <a:cs typeface="Verdana"/>
                <a:sym typeface="Verdana"/>
              </a:rPr>
              <a:t>If it is not permitted, return error (EPERM)</a:t>
            </a:r>
            <a:endParaRPr sz="1200">
              <a:latin typeface="Verdana"/>
              <a:ea typeface="Verdana"/>
              <a:cs typeface="Verdana"/>
              <a:sym typeface="Verdana"/>
            </a:endParaRPr>
          </a:p>
        </p:txBody>
      </p:sp>
      <p:sp>
        <p:nvSpPr>
          <p:cNvPr id="283" name="Google Shape;283;p24"/>
          <p:cNvSpPr/>
          <p:nvPr/>
        </p:nvSpPr>
        <p:spPr>
          <a:xfrm>
            <a:off x="4508225" y="2678900"/>
            <a:ext cx="711828" cy="451602"/>
          </a:xfrm>
          <a:prstGeom prst="flowChartDocumen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syslog</a:t>
            </a:r>
            <a:endParaRPr>
              <a:latin typeface="Calibri"/>
              <a:ea typeface="Calibri"/>
              <a:cs typeface="Calibri"/>
              <a:sym typeface="Calibri"/>
            </a:endParaRPr>
          </a:p>
        </p:txBody>
      </p:sp>
      <p:cxnSp>
        <p:nvCxnSpPr>
          <p:cNvPr id="284" name="Google Shape;284;p24"/>
          <p:cNvCxnSpPr>
            <a:stCxn id="279" idx="2"/>
            <a:endCxn id="283" idx="1"/>
          </p:cNvCxnSpPr>
          <p:nvPr/>
        </p:nvCxnSpPr>
        <p:spPr>
          <a:xfrm flipH="1" rot="-5400000">
            <a:off x="3841975" y="2238500"/>
            <a:ext cx="869400" cy="462900"/>
          </a:xfrm>
          <a:prstGeom prst="bentConnector2">
            <a:avLst/>
          </a:prstGeom>
          <a:noFill/>
          <a:ln cap="flat" cmpd="sng" w="9525">
            <a:solidFill>
              <a:schemeClr val="dk2"/>
            </a:solidFill>
            <a:prstDash val="solid"/>
            <a:round/>
            <a:headEnd len="med" w="med" type="none"/>
            <a:tailEnd len="med" w="med" type="triangle"/>
          </a:ln>
        </p:spPr>
      </p:cxnSp>
      <p:sp>
        <p:nvSpPr>
          <p:cNvPr id="285" name="Google Shape;285;p24"/>
          <p:cNvSpPr/>
          <p:nvPr/>
        </p:nvSpPr>
        <p:spPr>
          <a:xfrm>
            <a:off x="4508225" y="3290925"/>
            <a:ext cx="3214800" cy="1148400"/>
          </a:xfrm>
          <a:prstGeom prst="wedgeRectCallout">
            <a:avLst>
              <a:gd fmla="val -34525" name="adj1"/>
              <a:gd fmla="val -619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Verdana"/>
              <a:buChar char="●"/>
            </a:pPr>
            <a:r>
              <a:rPr lang="en" sz="1200">
                <a:latin typeface="Verdana"/>
                <a:ea typeface="Verdana"/>
                <a:cs typeface="Verdana"/>
                <a:sym typeface="Verdana"/>
              </a:rPr>
              <a:t>On denial error is logged to syslog</a:t>
            </a:r>
            <a:endParaRPr sz="1200">
              <a:latin typeface="Verdana"/>
              <a:ea typeface="Verdana"/>
              <a:cs typeface="Verdana"/>
              <a:sym typeface="Verdana"/>
            </a:endParaRPr>
          </a:p>
          <a:p>
            <a:pPr indent="-304800" lvl="0" marL="457200" rtl="0" algn="l">
              <a:spcBef>
                <a:spcPts val="0"/>
              </a:spcBef>
              <a:spcAft>
                <a:spcPts val="0"/>
              </a:spcAft>
              <a:buSzPts val="1200"/>
              <a:buFont typeface="Verdana"/>
              <a:buChar char="●"/>
            </a:pPr>
            <a:r>
              <a:rPr lang="en" sz="1200">
                <a:latin typeface="Verdana"/>
                <a:ea typeface="Verdana"/>
                <a:cs typeface="Verdana"/>
                <a:sym typeface="Verdana"/>
              </a:rPr>
              <a:t>Function continues executing (unless seccomp is configured to kill process)</a:t>
            </a:r>
            <a:endParaRPr sz="1200">
              <a:latin typeface="Verdana"/>
              <a:ea typeface="Verdana"/>
              <a:cs typeface="Verdana"/>
              <a:sym typeface="Verdana"/>
            </a:endParaRPr>
          </a:p>
        </p:txBody>
      </p:sp>
      <p:sp>
        <p:nvSpPr>
          <p:cNvPr id="286" name="Google Shape;286;p24"/>
          <p:cNvSpPr/>
          <p:nvPr/>
        </p:nvSpPr>
        <p:spPr>
          <a:xfrm>
            <a:off x="1362425" y="2717175"/>
            <a:ext cx="2434200" cy="869400"/>
          </a:xfrm>
          <a:prstGeom prst="wedgeRectCallout">
            <a:avLst>
              <a:gd fmla="val 21935" name="adj1"/>
              <a:gd fmla="val -6056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Verdana"/>
              <a:buChar char="●"/>
            </a:pPr>
            <a:r>
              <a:rPr lang="en" sz="1200">
                <a:latin typeface="Verdana"/>
                <a:ea typeface="Verdana"/>
                <a:cs typeface="Verdana"/>
                <a:sym typeface="Verdana"/>
              </a:rPr>
              <a:t>Kernel remains secure from exploits via vulnerable syscalls</a:t>
            </a:r>
            <a:endParaRPr sz="1200">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292" name="Google Shape;292;p25"/>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Syscall filters implemented in systemd unit files</a:t>
            </a:r>
            <a:endParaRPr/>
          </a:p>
          <a:p>
            <a:pPr indent="-317500" lvl="0" marL="457200" rtl="0" algn="l">
              <a:spcBef>
                <a:spcPts val="0"/>
              </a:spcBef>
              <a:spcAft>
                <a:spcPts val="0"/>
              </a:spcAft>
              <a:buSzPts val="1400"/>
              <a:buChar char="●"/>
            </a:pPr>
            <a:r>
              <a:rPr lang="en"/>
              <a:t>Systemd provides syscall sets</a:t>
            </a:r>
            <a:endParaRPr/>
          </a:p>
          <a:p>
            <a:pPr indent="-317500" lvl="0" marL="457200" rtl="0" algn="l">
              <a:spcBef>
                <a:spcPts val="0"/>
              </a:spcBef>
              <a:spcAft>
                <a:spcPts val="0"/>
              </a:spcAft>
              <a:buSzPts val="1400"/>
              <a:buChar char="●"/>
            </a:pPr>
            <a:r>
              <a:rPr lang="en"/>
              <a:t>You specify sets permitted (or not permitted)</a:t>
            </a:r>
            <a:endParaRPr/>
          </a:p>
          <a:p>
            <a:pPr indent="-317500" lvl="0" marL="457200" rtl="0" algn="l">
              <a:spcBef>
                <a:spcPts val="0"/>
              </a:spcBef>
              <a:spcAft>
                <a:spcPts val="0"/>
              </a:spcAft>
              <a:buSzPts val="1400"/>
              <a:buChar char="●"/>
            </a:pPr>
            <a:r>
              <a:rPr lang="en"/>
              <a:t>Systemd builds an eBPF filter which is then applied to launched service</a:t>
            </a:r>
            <a:endParaRPr/>
          </a:p>
        </p:txBody>
      </p:sp>
      <p:pic>
        <p:nvPicPr>
          <p:cNvPr id="293" name="Google Shape;293;p25"/>
          <p:cNvPicPr preferRelativeResize="0"/>
          <p:nvPr/>
        </p:nvPicPr>
        <p:blipFill>
          <a:blip r:embed="rId3">
            <a:alphaModFix/>
          </a:blip>
          <a:stretch>
            <a:fillRect/>
          </a:stretch>
        </p:blipFill>
        <p:spPr>
          <a:xfrm>
            <a:off x="4464000" y="1170125"/>
            <a:ext cx="4527600" cy="2687444"/>
          </a:xfrm>
          <a:prstGeom prst="rect">
            <a:avLst/>
          </a:prstGeom>
          <a:noFill/>
          <a:ln>
            <a:noFill/>
          </a:ln>
        </p:spPr>
      </p:pic>
      <p:sp>
        <p:nvSpPr>
          <p:cNvPr id="294" name="Google Shape;294;p25"/>
          <p:cNvSpPr txBox="1"/>
          <p:nvPr/>
        </p:nvSpPr>
        <p:spPr>
          <a:xfrm>
            <a:off x="4572000" y="3963525"/>
            <a:ext cx="45552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Source:</a:t>
            </a:r>
            <a:br>
              <a:rPr lang="en" sz="800">
                <a:solidFill>
                  <a:schemeClr val="dk2"/>
                </a:solidFill>
                <a:latin typeface="Verdana"/>
                <a:ea typeface="Verdana"/>
                <a:cs typeface="Verdana"/>
                <a:sym typeface="Verdana"/>
              </a:rPr>
            </a:br>
            <a:r>
              <a:rPr lang="en" sz="850">
                <a:solidFill>
                  <a:srgbClr val="0B57D0"/>
                </a:solidFill>
                <a:highlight>
                  <a:srgbClr val="FFFFFF"/>
                </a:highlight>
                <a:uFill>
                  <a:noFill/>
                </a:uFill>
                <a:hlinkClick r:id="rId4">
                  <a:extLst>
                    <a:ext uri="{A12FA001-AC4F-418D-AE19-62706E023703}">
                      <ahyp:hlinkClr val="tx"/>
                    </a:ext>
                  </a:extLst>
                </a:hlinkClick>
              </a:rPr>
              <a:t>https://www.freedesktop.org/software/systemd/man/latest/systemd.exec.html</a:t>
            </a:r>
            <a:endParaRPr sz="1600">
              <a:solidFill>
                <a:schemeClr val="dk2"/>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a:t>
            </a:r>
            <a:endParaRPr/>
          </a:p>
        </p:txBody>
      </p:sp>
      <p:sp>
        <p:nvSpPr>
          <p:cNvPr id="300" name="Google Shape;300;p26"/>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Tested with application with single syscall and application with many syscalls;</a:t>
            </a:r>
            <a:endParaRPr/>
          </a:p>
          <a:p>
            <a:pPr indent="-317500" lvl="0" marL="457200" rtl="0" algn="l">
              <a:spcBef>
                <a:spcPts val="1200"/>
              </a:spcBef>
              <a:spcAft>
                <a:spcPts val="0"/>
              </a:spcAft>
              <a:buSzPts val="1400"/>
              <a:buChar char="●"/>
            </a:pPr>
            <a:r>
              <a:rPr lang="en"/>
              <a:t>Checked CPU, Memory and startup time</a:t>
            </a:r>
            <a:endParaRPr/>
          </a:p>
          <a:p>
            <a:pPr indent="-317500" lvl="0" marL="457200" rtl="0" algn="l">
              <a:spcBef>
                <a:spcPts val="0"/>
              </a:spcBef>
              <a:spcAft>
                <a:spcPts val="0"/>
              </a:spcAft>
              <a:buSzPts val="1400"/>
              <a:buChar char="●"/>
            </a:pPr>
            <a:r>
              <a:rPr lang="en"/>
              <a:t>Systemd version 250</a:t>
            </a:r>
            <a:endParaRPr/>
          </a:p>
          <a:p>
            <a:pPr indent="-317500" lvl="0" marL="457200" rtl="0" algn="l">
              <a:spcBef>
                <a:spcPts val="0"/>
              </a:spcBef>
              <a:spcAft>
                <a:spcPts val="0"/>
              </a:spcAft>
              <a:buSzPts val="1400"/>
              <a:buChar char="●"/>
            </a:pPr>
            <a:r>
              <a:rPr lang="en"/>
              <a:t>Linux 6.1</a:t>
            </a:r>
            <a:endParaRPr/>
          </a:p>
        </p:txBody>
      </p:sp>
      <p:sp>
        <p:nvSpPr>
          <p:cNvPr id="301" name="Google Shape;301;p26"/>
          <p:cNvSpPr txBox="1"/>
          <p:nvPr>
            <p:ph idx="2" type="body"/>
          </p:nvPr>
        </p:nvSpPr>
        <p:spPr>
          <a:xfrm>
            <a:off x="4832400" y="1152475"/>
            <a:ext cx="3999900" cy="41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Systemd architecture:</a:t>
            </a:r>
            <a:endParaRPr b="1"/>
          </a:p>
        </p:txBody>
      </p:sp>
      <p:sp>
        <p:nvSpPr>
          <p:cNvPr id="302" name="Google Shape;302;p26"/>
          <p:cNvSpPr/>
          <p:nvPr/>
        </p:nvSpPr>
        <p:spPr>
          <a:xfrm>
            <a:off x="4944500" y="2908863"/>
            <a:ext cx="2334600" cy="3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Generate bpf filter</a:t>
            </a:r>
            <a:endParaRPr>
              <a:latin typeface="Verdana"/>
              <a:ea typeface="Verdana"/>
              <a:cs typeface="Verdana"/>
              <a:sym typeface="Verdana"/>
            </a:endParaRPr>
          </a:p>
        </p:txBody>
      </p:sp>
      <p:sp>
        <p:nvSpPr>
          <p:cNvPr id="303" name="Google Shape;303;p26"/>
          <p:cNvSpPr/>
          <p:nvPr/>
        </p:nvSpPr>
        <p:spPr>
          <a:xfrm>
            <a:off x="4944500" y="3551138"/>
            <a:ext cx="2334600" cy="3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Verdana"/>
                <a:ea typeface="Verdana"/>
                <a:cs typeface="Verdana"/>
                <a:sym typeface="Verdana"/>
              </a:rPr>
              <a:t>Read syscall configuration</a:t>
            </a:r>
            <a:endParaRPr sz="1200">
              <a:latin typeface="Verdana"/>
              <a:ea typeface="Verdana"/>
              <a:cs typeface="Verdana"/>
              <a:sym typeface="Verdana"/>
            </a:endParaRPr>
          </a:p>
        </p:txBody>
      </p:sp>
      <p:sp>
        <p:nvSpPr>
          <p:cNvPr id="304" name="Google Shape;304;p26"/>
          <p:cNvSpPr/>
          <p:nvPr/>
        </p:nvSpPr>
        <p:spPr>
          <a:xfrm>
            <a:off x="4944500" y="4193413"/>
            <a:ext cx="2334600" cy="3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Verdana"/>
                <a:ea typeface="Verdana"/>
                <a:cs typeface="Verdana"/>
                <a:sym typeface="Verdana"/>
              </a:rPr>
              <a:t>Receive command to launch process</a:t>
            </a:r>
            <a:endParaRPr sz="1100">
              <a:latin typeface="Verdana"/>
              <a:ea typeface="Verdana"/>
              <a:cs typeface="Verdana"/>
              <a:sym typeface="Verdana"/>
            </a:endParaRPr>
          </a:p>
        </p:txBody>
      </p:sp>
      <p:cxnSp>
        <p:nvCxnSpPr>
          <p:cNvPr id="305" name="Google Shape;305;p26"/>
          <p:cNvCxnSpPr>
            <a:stCxn id="304" idx="0"/>
            <a:endCxn id="303" idx="2"/>
          </p:cNvCxnSpPr>
          <p:nvPr/>
        </p:nvCxnSpPr>
        <p:spPr>
          <a:xfrm rot="10800000">
            <a:off x="6111800" y="3864913"/>
            <a:ext cx="0" cy="3285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26"/>
          <p:cNvCxnSpPr>
            <a:stCxn id="303" idx="0"/>
            <a:endCxn id="302" idx="2"/>
          </p:cNvCxnSpPr>
          <p:nvPr/>
        </p:nvCxnSpPr>
        <p:spPr>
          <a:xfrm rot="10800000">
            <a:off x="6111800" y="3222638"/>
            <a:ext cx="0" cy="328500"/>
          </a:xfrm>
          <a:prstGeom prst="straightConnector1">
            <a:avLst/>
          </a:prstGeom>
          <a:noFill/>
          <a:ln cap="flat" cmpd="sng" w="9525">
            <a:solidFill>
              <a:schemeClr val="dk2"/>
            </a:solidFill>
            <a:prstDash val="solid"/>
            <a:round/>
            <a:headEnd len="med" w="med" type="none"/>
            <a:tailEnd len="med" w="med" type="triangle"/>
          </a:ln>
        </p:spPr>
      </p:cxnSp>
      <p:sp>
        <p:nvSpPr>
          <p:cNvPr id="307" name="Google Shape;307;p26"/>
          <p:cNvSpPr/>
          <p:nvPr/>
        </p:nvSpPr>
        <p:spPr>
          <a:xfrm>
            <a:off x="4944500" y="2127525"/>
            <a:ext cx="2334600" cy="3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Verdana"/>
                <a:ea typeface="Verdana"/>
                <a:cs typeface="Verdana"/>
                <a:sym typeface="Verdana"/>
              </a:rPr>
              <a:t>Call execv to start process</a:t>
            </a:r>
            <a:endParaRPr sz="1200">
              <a:latin typeface="Verdana"/>
              <a:ea typeface="Verdana"/>
              <a:cs typeface="Verdana"/>
              <a:sym typeface="Verdana"/>
            </a:endParaRPr>
          </a:p>
        </p:txBody>
      </p:sp>
      <p:cxnSp>
        <p:nvCxnSpPr>
          <p:cNvPr id="308" name="Google Shape;308;p26"/>
          <p:cNvCxnSpPr>
            <a:stCxn id="302" idx="0"/>
            <a:endCxn id="307" idx="2"/>
          </p:cNvCxnSpPr>
          <p:nvPr/>
        </p:nvCxnSpPr>
        <p:spPr>
          <a:xfrm rot="10800000">
            <a:off x="6111800" y="2441463"/>
            <a:ext cx="0" cy="46740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p26"/>
          <p:cNvSpPr/>
          <p:nvPr/>
        </p:nvSpPr>
        <p:spPr>
          <a:xfrm>
            <a:off x="7424400" y="2916175"/>
            <a:ext cx="229500" cy="9489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310" name="Google Shape;310;p26"/>
          <p:cNvSpPr/>
          <p:nvPr/>
        </p:nvSpPr>
        <p:spPr>
          <a:xfrm>
            <a:off x="7768825" y="3053950"/>
            <a:ext cx="1117500" cy="6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Verdana"/>
                <a:ea typeface="Verdana"/>
                <a:cs typeface="Verdana"/>
                <a:sym typeface="Verdana"/>
              </a:rPr>
              <a:t>About 15 milliseconds (static penalty)</a:t>
            </a:r>
            <a:endParaRPr sz="900">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Syscall Filter List Generation</a:t>
            </a:r>
            <a:endParaRPr/>
          </a:p>
        </p:txBody>
      </p:sp>
      <p:sp>
        <p:nvSpPr>
          <p:cNvPr id="316" name="Google Shape;316;p2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Systemd maintains a list of syscalls </a:t>
            </a:r>
            <a:r>
              <a:rPr b="1" lang="en"/>
              <a:t>per architecture</a:t>
            </a:r>
            <a:r>
              <a:rPr lang="en"/>
              <a:t> that it recognizes.</a:t>
            </a:r>
            <a:endParaRPr/>
          </a:p>
          <a:p>
            <a:pPr indent="0" lvl="0" marL="0" rtl="0" algn="l">
              <a:spcBef>
                <a:spcPts val="1200"/>
              </a:spcBef>
              <a:spcAft>
                <a:spcPts val="0"/>
              </a:spcAft>
              <a:buNone/>
            </a:pPr>
            <a:r>
              <a:rPr lang="en"/>
              <a:t>Systemd iterates through all syscalls (excluding ones marked as obsolete) to generate seccomp filter.</a:t>
            </a:r>
            <a:endParaRPr/>
          </a:p>
          <a:p>
            <a:pPr indent="0" lvl="0" marL="0" rtl="0" algn="l">
              <a:spcBef>
                <a:spcPts val="1200"/>
              </a:spcBef>
              <a:spcAft>
                <a:spcPts val="1200"/>
              </a:spcAft>
              <a:buNone/>
            </a:pPr>
            <a:r>
              <a:rPr lang="en"/>
              <a:t>ARM64 has 267 syscalls implemented in Linux 6.1.</a:t>
            </a:r>
            <a:endParaRPr/>
          </a:p>
        </p:txBody>
      </p:sp>
      <p:sp>
        <p:nvSpPr>
          <p:cNvPr id="317" name="Google Shape;317;p27"/>
          <p:cNvSpPr/>
          <p:nvPr/>
        </p:nvSpPr>
        <p:spPr>
          <a:xfrm>
            <a:off x="734775" y="1438950"/>
            <a:ext cx="1500174" cy="918486"/>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Syscall list</a:t>
            </a:r>
            <a:endParaRPr>
              <a:latin typeface="Verdana"/>
              <a:ea typeface="Verdana"/>
              <a:cs typeface="Verdana"/>
              <a:sym typeface="Verdana"/>
            </a:endParaRPr>
          </a:p>
        </p:txBody>
      </p:sp>
      <p:sp>
        <p:nvSpPr>
          <p:cNvPr id="318" name="Google Shape;318;p27"/>
          <p:cNvSpPr/>
          <p:nvPr/>
        </p:nvSpPr>
        <p:spPr>
          <a:xfrm>
            <a:off x="520475" y="1278225"/>
            <a:ext cx="451500" cy="36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Verdana"/>
                <a:ea typeface="Verdana"/>
                <a:cs typeface="Verdana"/>
                <a:sym typeface="Verdana"/>
              </a:rPr>
              <a:t>x86</a:t>
            </a:r>
            <a:endParaRPr sz="1100">
              <a:latin typeface="Verdana"/>
              <a:ea typeface="Verdana"/>
              <a:cs typeface="Verdana"/>
              <a:sym typeface="Verdana"/>
            </a:endParaRPr>
          </a:p>
        </p:txBody>
      </p:sp>
      <p:sp>
        <p:nvSpPr>
          <p:cNvPr id="319" name="Google Shape;319;p27"/>
          <p:cNvSpPr/>
          <p:nvPr/>
        </p:nvSpPr>
        <p:spPr>
          <a:xfrm>
            <a:off x="887175" y="1591350"/>
            <a:ext cx="1500174" cy="918486"/>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Syscall list</a:t>
            </a:r>
            <a:endParaRPr>
              <a:latin typeface="Verdana"/>
              <a:ea typeface="Verdana"/>
              <a:cs typeface="Verdana"/>
              <a:sym typeface="Verdana"/>
            </a:endParaRPr>
          </a:p>
        </p:txBody>
      </p:sp>
      <p:sp>
        <p:nvSpPr>
          <p:cNvPr id="320" name="Google Shape;320;p27"/>
          <p:cNvSpPr/>
          <p:nvPr/>
        </p:nvSpPr>
        <p:spPr>
          <a:xfrm>
            <a:off x="672875" y="1430625"/>
            <a:ext cx="451500" cy="36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Verdana"/>
                <a:ea typeface="Verdana"/>
                <a:cs typeface="Verdana"/>
                <a:sym typeface="Verdana"/>
              </a:rPr>
              <a:t>ARM</a:t>
            </a:r>
            <a:endParaRPr sz="900">
              <a:latin typeface="Verdana"/>
              <a:ea typeface="Verdana"/>
              <a:cs typeface="Verdana"/>
              <a:sym typeface="Verdana"/>
            </a:endParaRPr>
          </a:p>
        </p:txBody>
      </p:sp>
      <p:sp>
        <p:nvSpPr>
          <p:cNvPr id="321" name="Google Shape;321;p27"/>
          <p:cNvSpPr/>
          <p:nvPr/>
        </p:nvSpPr>
        <p:spPr>
          <a:xfrm>
            <a:off x="1039575" y="1743750"/>
            <a:ext cx="1500174" cy="918486"/>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Verdana"/>
                <a:ea typeface="Verdana"/>
                <a:cs typeface="Verdana"/>
                <a:sym typeface="Verdana"/>
              </a:rPr>
              <a:t>Syscall list</a:t>
            </a:r>
            <a:endParaRPr>
              <a:latin typeface="Verdana"/>
              <a:ea typeface="Verdana"/>
              <a:cs typeface="Verdana"/>
              <a:sym typeface="Verdana"/>
            </a:endParaRPr>
          </a:p>
        </p:txBody>
      </p:sp>
      <p:sp>
        <p:nvSpPr>
          <p:cNvPr id="322" name="Google Shape;322;p27"/>
          <p:cNvSpPr/>
          <p:nvPr/>
        </p:nvSpPr>
        <p:spPr>
          <a:xfrm>
            <a:off x="825275" y="1583025"/>
            <a:ext cx="451500" cy="36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Verdana"/>
                <a:ea typeface="Verdana"/>
                <a:cs typeface="Verdana"/>
                <a:sym typeface="Verdana"/>
              </a:rPr>
              <a:t>Etc</a:t>
            </a:r>
            <a:endParaRPr sz="900">
              <a:latin typeface="Verdana"/>
              <a:ea typeface="Verdana"/>
              <a:cs typeface="Verdana"/>
              <a:sym typeface="Verdana"/>
            </a:endParaRPr>
          </a:p>
        </p:txBody>
      </p:sp>
      <p:pic>
        <p:nvPicPr>
          <p:cNvPr id="323" name="Google Shape;323;p27"/>
          <p:cNvPicPr preferRelativeResize="0"/>
          <p:nvPr/>
        </p:nvPicPr>
        <p:blipFill>
          <a:blip r:embed="rId3">
            <a:alphaModFix/>
          </a:blip>
          <a:stretch>
            <a:fillRect/>
          </a:stretch>
        </p:blipFill>
        <p:spPr>
          <a:xfrm>
            <a:off x="323850" y="3011125"/>
            <a:ext cx="4061901" cy="1113200"/>
          </a:xfrm>
          <a:prstGeom prst="rect">
            <a:avLst/>
          </a:prstGeom>
          <a:noFill/>
          <a:ln>
            <a:noFill/>
          </a:ln>
        </p:spPr>
      </p:pic>
      <p:sp>
        <p:nvSpPr>
          <p:cNvPr id="324" name="Google Shape;324;p27"/>
          <p:cNvSpPr txBox="1"/>
          <p:nvPr/>
        </p:nvSpPr>
        <p:spPr>
          <a:xfrm>
            <a:off x="482200" y="4255625"/>
            <a:ext cx="36510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Reference: https://blog.xhyeax.com/2022/04/28/arm64-syscall-table/</a:t>
            </a:r>
            <a:endParaRPr sz="800">
              <a:solidFill>
                <a:schemeClr val="dk2"/>
              </a:solidFill>
              <a:latin typeface="Verdana"/>
              <a:ea typeface="Verdana"/>
              <a:cs typeface="Verdana"/>
              <a:sym typeface="Verdana"/>
            </a:endParaRPr>
          </a:p>
        </p:txBody>
      </p:sp>
      <p:sp>
        <p:nvSpPr>
          <p:cNvPr id="325" name="Google Shape;325;p27"/>
          <p:cNvSpPr txBox="1"/>
          <p:nvPr/>
        </p:nvSpPr>
        <p:spPr>
          <a:xfrm>
            <a:off x="1542275" y="2778650"/>
            <a:ext cx="1703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Verdana"/>
                <a:ea typeface="Verdana"/>
                <a:cs typeface="Verdana"/>
                <a:sym typeface="Verdana"/>
              </a:rPr>
              <a:t>Arm64 syscall sample</a:t>
            </a:r>
            <a:endParaRPr sz="1000">
              <a:solidFill>
                <a:schemeClr val="dk2"/>
              </a:solidFill>
              <a:latin typeface="Verdana"/>
              <a:ea typeface="Verdana"/>
              <a:cs typeface="Verdana"/>
              <a:sym typeface="Verdana"/>
            </a:endParaRPr>
          </a:p>
        </p:txBody>
      </p:sp>
      <p:sp>
        <p:nvSpPr>
          <p:cNvPr id="326" name="Google Shape;326;p27"/>
          <p:cNvSpPr/>
          <p:nvPr/>
        </p:nvSpPr>
        <p:spPr>
          <a:xfrm>
            <a:off x="2640625" y="1523150"/>
            <a:ext cx="819600" cy="8343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327" name="Google Shape;327;p27"/>
          <p:cNvSpPr txBox="1"/>
          <p:nvPr/>
        </p:nvSpPr>
        <p:spPr>
          <a:xfrm>
            <a:off x="3561100" y="1588250"/>
            <a:ext cx="9720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Verdana"/>
                <a:ea typeface="Verdana"/>
                <a:cs typeface="Verdana"/>
                <a:sym typeface="Verdana"/>
              </a:rPr>
              <a:t>If filtered; add to bpf</a:t>
            </a:r>
            <a:endParaRPr sz="1200">
              <a:solidFill>
                <a:schemeClr val="dk2"/>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Syscall Filter List Generation</a:t>
            </a:r>
            <a:endParaRPr/>
          </a:p>
        </p:txBody>
      </p:sp>
      <p:sp>
        <p:nvSpPr>
          <p:cNvPr id="333" name="Google Shape;333;p28"/>
          <p:cNvSpPr txBox="1"/>
          <p:nvPr>
            <p:ph idx="2" type="body"/>
          </p:nvPr>
        </p:nvSpPr>
        <p:spPr>
          <a:xfrm>
            <a:off x="48324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Modern versions (255+) optimize the filter.</a:t>
            </a:r>
            <a:endParaRPr/>
          </a:p>
          <a:p>
            <a:pPr indent="0" lvl="0" marL="0" rtl="0" algn="l">
              <a:spcBef>
                <a:spcPts val="1200"/>
              </a:spcBef>
              <a:spcAft>
                <a:spcPts val="0"/>
              </a:spcAft>
              <a:buNone/>
            </a:pPr>
            <a:r>
              <a:rPr lang="en"/>
              <a:t>This uses a binary tree; which further reduces any performance impact.</a:t>
            </a:r>
            <a:endParaRPr/>
          </a:p>
          <a:p>
            <a:pPr indent="-317500" lvl="0" marL="457200" rtl="0" algn="l">
              <a:spcBef>
                <a:spcPts val="1200"/>
              </a:spcBef>
              <a:spcAft>
                <a:spcPts val="0"/>
              </a:spcAft>
              <a:buSzPts val="1400"/>
              <a:buChar char="●"/>
            </a:pPr>
            <a:r>
              <a:rPr lang="en"/>
              <a:t>This binary evaluation reduces already minimal execution time </a:t>
            </a:r>
            <a:r>
              <a:rPr lang="en"/>
              <a:t>penalty</a:t>
            </a:r>
            <a:endParaRPr/>
          </a:p>
          <a:p>
            <a:pPr indent="-317500" lvl="0" marL="457200" rtl="0" algn="l">
              <a:spcBef>
                <a:spcPts val="0"/>
              </a:spcBef>
              <a:spcAft>
                <a:spcPts val="0"/>
              </a:spcAft>
              <a:buSzPts val="1400"/>
              <a:buChar char="●"/>
            </a:pPr>
            <a:r>
              <a:rPr lang="en"/>
              <a:t>Does appear to not shorten filter generation time</a:t>
            </a:r>
            <a:endParaRPr/>
          </a:p>
          <a:p>
            <a:pPr indent="0" lvl="0" marL="0" rtl="0" algn="l">
              <a:spcBef>
                <a:spcPts val="1200"/>
              </a:spcBef>
              <a:spcAft>
                <a:spcPts val="1200"/>
              </a:spcAft>
              <a:buNone/>
            </a:pPr>
            <a:r>
              <a:t/>
            </a:r>
            <a:endParaRPr/>
          </a:p>
        </p:txBody>
      </p:sp>
      <p:pic>
        <p:nvPicPr>
          <p:cNvPr id="334" name="Google Shape;334;p28"/>
          <p:cNvPicPr preferRelativeResize="0"/>
          <p:nvPr/>
        </p:nvPicPr>
        <p:blipFill>
          <a:blip r:embed="rId3">
            <a:alphaModFix/>
          </a:blip>
          <a:stretch>
            <a:fillRect/>
          </a:stretch>
        </p:blipFill>
        <p:spPr>
          <a:xfrm>
            <a:off x="269447" y="1152475"/>
            <a:ext cx="4338276" cy="774950"/>
          </a:xfrm>
          <a:prstGeom prst="rect">
            <a:avLst/>
          </a:prstGeom>
          <a:noFill/>
          <a:ln>
            <a:noFill/>
          </a:ln>
        </p:spPr>
      </p:pic>
      <p:sp>
        <p:nvSpPr>
          <p:cNvPr id="335" name="Google Shape;335;p28"/>
          <p:cNvSpPr txBox="1"/>
          <p:nvPr/>
        </p:nvSpPr>
        <p:spPr>
          <a:xfrm>
            <a:off x="382700" y="2074250"/>
            <a:ext cx="38118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Verdana"/>
                <a:ea typeface="Verdana"/>
                <a:cs typeface="Verdana"/>
                <a:sym typeface="Verdana"/>
              </a:rPr>
              <a:t>Reference: https://github.com/systemd/systemd/blob/80ea2271913fdbe48b413759a46b4479b07579e1/src/shared/seccomp-util.c#L1153</a:t>
            </a:r>
            <a:endParaRPr sz="800">
              <a:solidFill>
                <a:schemeClr val="dk2"/>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Graphs</a:t>
            </a:r>
            <a:endParaRPr/>
          </a:p>
        </p:txBody>
      </p:sp>
      <p:pic>
        <p:nvPicPr>
          <p:cNvPr id="341" name="Google Shape;341;p29" title="Chart"/>
          <p:cNvPicPr preferRelativeResize="0"/>
          <p:nvPr/>
        </p:nvPicPr>
        <p:blipFill>
          <a:blip r:embed="rId3">
            <a:alphaModFix/>
          </a:blip>
          <a:stretch>
            <a:fillRect/>
          </a:stretch>
        </p:blipFill>
        <p:spPr>
          <a:xfrm>
            <a:off x="311701" y="2051275"/>
            <a:ext cx="4071600" cy="2517600"/>
          </a:xfrm>
          <a:prstGeom prst="rect">
            <a:avLst/>
          </a:prstGeom>
          <a:noFill/>
          <a:ln cap="flat" cmpd="sng" w="9525">
            <a:solidFill>
              <a:schemeClr val="dk2"/>
            </a:solidFill>
            <a:prstDash val="solid"/>
            <a:round/>
            <a:headEnd len="sm" w="sm" type="none"/>
            <a:tailEnd len="sm" w="sm" type="none"/>
          </a:ln>
        </p:spPr>
      </p:pic>
      <p:pic>
        <p:nvPicPr>
          <p:cNvPr id="342" name="Google Shape;342;p29" title="Chart"/>
          <p:cNvPicPr preferRelativeResize="0"/>
          <p:nvPr/>
        </p:nvPicPr>
        <p:blipFill>
          <a:blip r:embed="rId4">
            <a:alphaModFix/>
          </a:blip>
          <a:stretch>
            <a:fillRect/>
          </a:stretch>
        </p:blipFill>
        <p:spPr>
          <a:xfrm>
            <a:off x="4572000" y="2051275"/>
            <a:ext cx="4071600" cy="2517599"/>
          </a:xfrm>
          <a:prstGeom prst="rect">
            <a:avLst/>
          </a:prstGeom>
          <a:noFill/>
          <a:ln cap="flat" cmpd="sng" w="9525">
            <a:solidFill>
              <a:schemeClr val="dk2"/>
            </a:solidFill>
            <a:prstDash val="solid"/>
            <a:round/>
            <a:headEnd len="sm" w="sm" type="none"/>
            <a:tailEnd len="sm" w="sm" type="none"/>
          </a:ln>
        </p:spPr>
      </p:pic>
      <p:sp>
        <p:nvSpPr>
          <p:cNvPr id="343" name="Google Shape;343;p29"/>
          <p:cNvSpPr txBox="1"/>
          <p:nvPr/>
        </p:nvSpPr>
        <p:spPr>
          <a:xfrm>
            <a:off x="311775" y="1048600"/>
            <a:ext cx="4071600" cy="8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Verdana"/>
              <a:buChar char="●"/>
            </a:pPr>
            <a:r>
              <a:rPr lang="en">
                <a:solidFill>
                  <a:schemeClr val="dk2"/>
                </a:solidFill>
                <a:latin typeface="Verdana"/>
                <a:ea typeface="Verdana"/>
                <a:cs typeface="Verdana"/>
                <a:sym typeface="Verdana"/>
              </a:rPr>
              <a:t>Flat cost paid at launch for filter initialization</a:t>
            </a:r>
            <a:endParaRPr>
              <a:solidFill>
                <a:schemeClr val="dk2"/>
              </a:solidFill>
              <a:latin typeface="Verdana"/>
              <a:ea typeface="Verdana"/>
              <a:cs typeface="Verdana"/>
              <a:sym typeface="Verdana"/>
            </a:endParaRPr>
          </a:p>
          <a:p>
            <a:pPr indent="-317500" lvl="0" marL="457200" rtl="0" algn="l">
              <a:spcBef>
                <a:spcPts val="0"/>
              </a:spcBef>
              <a:spcAft>
                <a:spcPts val="0"/>
              </a:spcAft>
              <a:buClr>
                <a:schemeClr val="dk2"/>
              </a:buClr>
              <a:buSzPts val="1400"/>
              <a:buFont typeface="Verdana"/>
              <a:buChar char="●"/>
            </a:pPr>
            <a:r>
              <a:rPr lang="en">
                <a:solidFill>
                  <a:schemeClr val="dk2"/>
                </a:solidFill>
                <a:latin typeface="Verdana"/>
                <a:ea typeface="Verdana"/>
                <a:cs typeface="Verdana"/>
                <a:sym typeface="Verdana"/>
              </a:rPr>
              <a:t>Due to systemd cycling through all syscalls</a:t>
            </a:r>
            <a:endParaRPr>
              <a:solidFill>
                <a:schemeClr val="dk2"/>
              </a:solidFill>
              <a:latin typeface="Verdana"/>
              <a:ea typeface="Verdana"/>
              <a:cs typeface="Verdana"/>
              <a:sym typeface="Verdana"/>
            </a:endParaRPr>
          </a:p>
        </p:txBody>
      </p:sp>
      <p:sp>
        <p:nvSpPr>
          <p:cNvPr id="344" name="Google Shape;344;p29"/>
          <p:cNvSpPr txBox="1"/>
          <p:nvPr/>
        </p:nvSpPr>
        <p:spPr>
          <a:xfrm>
            <a:off x="4572000" y="1098150"/>
            <a:ext cx="4071600" cy="8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Verdana"/>
              <a:buChar char="●"/>
            </a:pPr>
            <a:r>
              <a:rPr lang="en">
                <a:solidFill>
                  <a:schemeClr val="dk2"/>
                </a:solidFill>
                <a:latin typeface="Verdana"/>
                <a:ea typeface="Verdana"/>
                <a:cs typeface="Verdana"/>
                <a:sym typeface="Verdana"/>
              </a:rPr>
              <a:t>Negligible</a:t>
            </a:r>
            <a:r>
              <a:rPr lang="en">
                <a:solidFill>
                  <a:schemeClr val="dk2"/>
                </a:solidFill>
                <a:latin typeface="Verdana"/>
                <a:ea typeface="Verdana"/>
                <a:cs typeface="Verdana"/>
                <a:sym typeface="Verdana"/>
              </a:rPr>
              <a:t> cost in execution</a:t>
            </a:r>
            <a:endParaRPr>
              <a:solidFill>
                <a:schemeClr val="dk2"/>
              </a:solidFill>
              <a:latin typeface="Verdana"/>
              <a:ea typeface="Verdana"/>
              <a:cs typeface="Verdana"/>
              <a:sym typeface="Verdana"/>
            </a:endParaRPr>
          </a:p>
          <a:p>
            <a:pPr indent="-317500" lvl="0" marL="457200" rtl="0" algn="l">
              <a:spcBef>
                <a:spcPts val="0"/>
              </a:spcBef>
              <a:spcAft>
                <a:spcPts val="0"/>
              </a:spcAft>
              <a:buClr>
                <a:schemeClr val="dk2"/>
              </a:buClr>
              <a:buSzPts val="1400"/>
              <a:buFont typeface="Verdana"/>
              <a:buChar char="●"/>
            </a:pPr>
            <a:r>
              <a:rPr lang="en">
                <a:solidFill>
                  <a:schemeClr val="dk2"/>
                </a:solidFill>
                <a:latin typeface="Verdana"/>
                <a:ea typeface="Verdana"/>
                <a:cs typeface="Verdana"/>
                <a:sym typeface="Verdana"/>
              </a:rPr>
              <a:t>No penalty to memory was observed</a:t>
            </a:r>
            <a:endParaRPr>
              <a:solidFill>
                <a:schemeClr val="dk2"/>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Summary</a:t>
            </a:r>
            <a:endParaRPr/>
          </a:p>
        </p:txBody>
      </p:sp>
      <p:sp>
        <p:nvSpPr>
          <p:cNvPr id="350" name="Google Shape;350;p30"/>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Flat cost for filter initialization</a:t>
            </a:r>
            <a:endParaRPr/>
          </a:p>
          <a:p>
            <a:pPr indent="-317500" lvl="0" marL="457200" rtl="0" algn="l">
              <a:spcBef>
                <a:spcPts val="1200"/>
              </a:spcBef>
              <a:spcAft>
                <a:spcPts val="0"/>
              </a:spcAft>
              <a:buSzPts val="1400"/>
              <a:buChar char="●"/>
            </a:pPr>
            <a:r>
              <a:rPr lang="en"/>
              <a:t>Adds around 15-20 milliseconds to launch</a:t>
            </a:r>
            <a:endParaRPr/>
          </a:p>
          <a:p>
            <a:pPr indent="-317500" lvl="0" marL="457200" rtl="0" algn="l">
              <a:spcBef>
                <a:spcPts val="0"/>
              </a:spcBef>
              <a:spcAft>
                <a:spcPts val="0"/>
              </a:spcAft>
              <a:buSzPts val="1400"/>
              <a:buChar char="●"/>
            </a:pPr>
            <a:r>
              <a:rPr lang="en"/>
              <a:t>Appears to be due to how the filter is constructed</a:t>
            </a:r>
            <a:endParaRPr/>
          </a:p>
          <a:p>
            <a:pPr indent="0" lvl="0" marL="0" rtl="0" algn="l">
              <a:spcBef>
                <a:spcPts val="1200"/>
              </a:spcBef>
              <a:spcAft>
                <a:spcPts val="0"/>
              </a:spcAft>
              <a:buNone/>
            </a:pPr>
            <a:r>
              <a:rPr lang="en"/>
              <a:t>Only minor penalty for execution!</a:t>
            </a:r>
            <a:endParaRPr/>
          </a:p>
          <a:p>
            <a:pPr indent="0" lvl="0" marL="0" rtl="0" algn="l">
              <a:spcBef>
                <a:spcPts val="1200"/>
              </a:spcBef>
              <a:spcAft>
                <a:spcPts val="1200"/>
              </a:spcAft>
              <a:buNone/>
            </a:pPr>
            <a:r>
              <a:rPr lang="en"/>
              <a:t>This is acceptable for most scenarios!</a:t>
            </a:r>
            <a:endParaRPr/>
          </a:p>
        </p:txBody>
      </p:sp>
      <p:pic>
        <p:nvPicPr>
          <p:cNvPr id="351" name="Google Shape;351;p30"/>
          <p:cNvPicPr preferRelativeResize="0"/>
          <p:nvPr/>
        </p:nvPicPr>
        <p:blipFill>
          <a:blip r:embed="rId4">
            <a:alphaModFix/>
          </a:blip>
          <a:stretch>
            <a:fillRect/>
          </a:stretch>
        </p:blipFill>
        <p:spPr>
          <a:xfrm>
            <a:off x="4747825" y="1162050"/>
            <a:ext cx="3872300" cy="1348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57" name="Google Shape;357;p31"/>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Feasible to implement eBPF syscall filters with </a:t>
            </a:r>
            <a:r>
              <a:rPr lang="en"/>
              <a:t>systemd</a:t>
            </a:r>
            <a:r>
              <a:rPr lang="en"/>
              <a:t> with minimal performance impact</a:t>
            </a:r>
            <a:endParaRPr/>
          </a:p>
          <a:p>
            <a:pPr indent="0" lvl="0" marL="0" rtl="0" algn="l">
              <a:spcBef>
                <a:spcPts val="1200"/>
              </a:spcBef>
              <a:spcAft>
                <a:spcPts val="0"/>
              </a:spcAft>
              <a:buNone/>
            </a:pPr>
            <a:r>
              <a:rPr lang="en"/>
              <a:t>Provides </a:t>
            </a:r>
            <a:r>
              <a:rPr lang="en"/>
              <a:t>substantial security protection against time of check / time of use attacks</a:t>
            </a:r>
            <a:endParaRPr/>
          </a:p>
          <a:p>
            <a:pPr indent="0" lvl="0" marL="0" rtl="0" algn="l">
              <a:spcBef>
                <a:spcPts val="1200"/>
              </a:spcBef>
              <a:spcAft>
                <a:spcPts val="1200"/>
              </a:spcAft>
              <a:buNone/>
            </a:pPr>
            <a:r>
              <a:rPr lang="en"/>
              <a:t>Provides protection against attacks against the kernel by removing vulnerable or obsolete syscalls.</a:t>
            </a:r>
            <a:endParaRPr/>
          </a:p>
        </p:txBody>
      </p:sp>
      <p:sp>
        <p:nvSpPr>
          <p:cNvPr id="358" name="Google Shape;358;p31"/>
          <p:cNvSpPr txBox="1"/>
          <p:nvPr>
            <p:ph idx="2" type="body"/>
          </p:nvPr>
        </p:nvSpPr>
        <p:spPr>
          <a:xfrm>
            <a:off x="4832400" y="1152475"/>
            <a:ext cx="3999900" cy="34164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spcBef>
                <a:spcPts val="0"/>
              </a:spcBef>
              <a:spcAft>
                <a:spcPts val="120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Verdana"/>
                <a:ea typeface="Verdana"/>
                <a:cs typeface="Verdana"/>
                <a:sym typeface="Verdana"/>
              </a:rPr>
              <a:t>Agenda</a:t>
            </a:r>
            <a:endParaRPr>
              <a:latin typeface="Verdana"/>
              <a:ea typeface="Verdana"/>
              <a:cs typeface="Verdana"/>
              <a:sym typeface="Verdana"/>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Verdana"/>
              <a:buChar char="●"/>
            </a:pPr>
            <a:r>
              <a:rPr lang="en">
                <a:latin typeface="Verdana"/>
                <a:ea typeface="Verdana"/>
                <a:cs typeface="Verdana"/>
                <a:sym typeface="Verdana"/>
              </a:rPr>
              <a:t>Whoami</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Challenge</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Challenge Scope</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Generic system</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Challenge Scope: Narrowing</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Solution</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Syscall metrics and </a:t>
            </a:r>
            <a:r>
              <a:rPr lang="en">
                <a:latin typeface="Verdana"/>
                <a:ea typeface="Verdana"/>
                <a:cs typeface="Verdana"/>
                <a:sym typeface="Verdana"/>
              </a:rPr>
              <a:t>composition</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Seccomp-bpf in action</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Performance</a:t>
            </a:r>
            <a:endParaRPr>
              <a:latin typeface="Verdana"/>
              <a:ea typeface="Verdana"/>
              <a:cs typeface="Verdana"/>
              <a:sym typeface="Verdana"/>
            </a:endParaRPr>
          </a:p>
          <a:p>
            <a:pPr indent="-342900" lvl="0" marL="457200" rtl="0" algn="l">
              <a:spcBef>
                <a:spcPts val="0"/>
              </a:spcBef>
              <a:spcAft>
                <a:spcPts val="0"/>
              </a:spcAft>
              <a:buSzPts val="1800"/>
              <a:buFont typeface="Verdana"/>
              <a:buChar char="●"/>
            </a:pPr>
            <a:r>
              <a:rPr lang="en">
                <a:latin typeface="Verdana"/>
                <a:ea typeface="Verdana"/>
                <a:cs typeface="Verdana"/>
                <a:sym typeface="Verdana"/>
              </a:rPr>
              <a:t>Summary</a:t>
            </a:r>
            <a:endParaRPr>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Verdana"/>
                <a:ea typeface="Verdana"/>
                <a:cs typeface="Verdana"/>
                <a:sym typeface="Verdana"/>
              </a:rPr>
              <a:t>$whoami</a:t>
            </a:r>
            <a:endParaRPr>
              <a:latin typeface="Verdana"/>
              <a:ea typeface="Verdana"/>
              <a:cs typeface="Verdana"/>
              <a:sym typeface="Verdana"/>
            </a:endParaRPr>
          </a:p>
        </p:txBody>
      </p:sp>
      <p:sp>
        <p:nvSpPr>
          <p:cNvPr id="67" name="Google Shape;67;p15"/>
          <p:cNvSpPr txBox="1"/>
          <p:nvPr>
            <p:ph idx="1" type="body"/>
          </p:nvPr>
        </p:nvSpPr>
        <p:spPr>
          <a:xfrm>
            <a:off x="311700" y="1152475"/>
            <a:ext cx="42042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Verdana"/>
                <a:ea typeface="Verdana"/>
                <a:cs typeface="Verdana"/>
                <a:sym typeface="Verdana"/>
              </a:rPr>
              <a:t>Location:</a:t>
            </a:r>
            <a:r>
              <a:rPr lang="en">
                <a:latin typeface="Verdana"/>
                <a:ea typeface="Verdana"/>
                <a:cs typeface="Verdana"/>
                <a:sym typeface="Verdana"/>
              </a:rPr>
              <a:t> Tokyo, Japan, previously Seattle, Washington</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Role:</a:t>
            </a:r>
            <a:r>
              <a:rPr lang="en">
                <a:latin typeface="Verdana"/>
                <a:ea typeface="Verdana"/>
                <a:cs typeface="Verdana"/>
                <a:sym typeface="Verdana"/>
              </a:rPr>
              <a:t> Product Security Engineer at Woven by Toyota</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Responsibilities:</a:t>
            </a:r>
            <a:r>
              <a:rPr lang="en">
                <a:latin typeface="Verdana"/>
                <a:ea typeface="Verdana"/>
                <a:cs typeface="Verdana"/>
                <a:sym typeface="Verdana"/>
              </a:rPr>
              <a:t> Security Architecture and Strategy for in production and upcoming Toyota vehicles</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Hobbies:</a:t>
            </a:r>
            <a:r>
              <a:rPr lang="en">
                <a:latin typeface="Verdana"/>
                <a:ea typeface="Verdana"/>
                <a:cs typeface="Verdana"/>
                <a:sym typeface="Verdana"/>
              </a:rPr>
              <a:t> hiking, camping, babysitting my two dogs, coding</a:t>
            </a:r>
            <a:endParaRPr>
              <a:latin typeface="Verdana"/>
              <a:ea typeface="Verdana"/>
              <a:cs typeface="Verdana"/>
              <a:sym typeface="Verdana"/>
            </a:endParaRPr>
          </a:p>
          <a:p>
            <a:pPr indent="0" lvl="0" marL="0" rtl="0" algn="l">
              <a:spcBef>
                <a:spcPts val="1200"/>
              </a:spcBef>
              <a:spcAft>
                <a:spcPts val="1200"/>
              </a:spcAft>
              <a:buNone/>
            </a:pPr>
            <a:r>
              <a:rPr b="1" lang="en">
                <a:latin typeface="Verdana"/>
                <a:ea typeface="Verdana"/>
                <a:cs typeface="Verdana"/>
                <a:sym typeface="Verdana"/>
              </a:rPr>
              <a:t>LinkedIn:</a:t>
            </a:r>
            <a:r>
              <a:rPr lang="en">
                <a:latin typeface="Verdana"/>
                <a:ea typeface="Verdana"/>
                <a:cs typeface="Verdana"/>
                <a:sym typeface="Verdana"/>
              </a:rPr>
              <a:t> </a:t>
            </a:r>
            <a:r>
              <a:rPr lang="en" sz="1200" u="sng">
                <a:solidFill>
                  <a:schemeClr val="accent5"/>
                </a:solidFill>
                <a:latin typeface="Verdana"/>
                <a:ea typeface="Verdana"/>
                <a:cs typeface="Verdana"/>
                <a:sym typeface="Verdana"/>
                <a:hlinkClick r:id="rId3">
                  <a:extLst>
                    <a:ext uri="{A12FA001-AC4F-418D-AE19-62706E023703}">
                      <ahyp:hlinkClr val="tx"/>
                    </a:ext>
                  </a:extLst>
                </a:hlinkClick>
              </a:rPr>
              <a:t>https://www.linkedin.com/in/calebmcgary/</a:t>
            </a:r>
            <a:endParaRPr>
              <a:latin typeface="Verdana"/>
              <a:ea typeface="Verdana"/>
              <a:cs typeface="Verdana"/>
              <a:sym typeface="Verdana"/>
            </a:endParaRPr>
          </a:p>
        </p:txBody>
      </p:sp>
      <p:pic>
        <p:nvPicPr>
          <p:cNvPr id="68" name="Google Shape;68;p15"/>
          <p:cNvPicPr preferRelativeResize="0"/>
          <p:nvPr/>
        </p:nvPicPr>
        <p:blipFill>
          <a:blip r:embed="rId4">
            <a:alphaModFix/>
          </a:blip>
          <a:stretch>
            <a:fillRect/>
          </a:stretch>
        </p:blipFill>
        <p:spPr>
          <a:xfrm>
            <a:off x="4832400" y="1152475"/>
            <a:ext cx="3416402" cy="34164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a:t>
            </a:r>
            <a:endParaRPr/>
          </a:p>
        </p:txBody>
      </p:sp>
      <p:sp>
        <p:nvSpPr>
          <p:cNvPr id="74" name="Google Shape;74;p16"/>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latin typeface="Verdana"/>
                <a:ea typeface="Verdana"/>
                <a:cs typeface="Verdana"/>
                <a:sym typeface="Verdana"/>
              </a:rPr>
              <a:t>Modern vehicles are highly interconnected software systems</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These software systems must be supported for a long period of time</a:t>
            </a:r>
            <a:endParaRPr>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15+ years in many cases</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Most open source software or commercial software does not have support contracts for 15+ years</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Upgrades </a:t>
            </a:r>
            <a:r>
              <a:rPr lang="en">
                <a:latin typeface="Verdana"/>
                <a:ea typeface="Verdana"/>
                <a:cs typeface="Verdana"/>
                <a:sym typeface="Verdana"/>
              </a:rPr>
              <a:t>require additional care and cost due to technical constraints</a:t>
            </a:r>
            <a:endParaRPr>
              <a:latin typeface="Verdana"/>
              <a:ea typeface="Verdana"/>
              <a:cs typeface="Verdana"/>
              <a:sym typeface="Verdana"/>
            </a:endParaRPr>
          </a:p>
          <a:p>
            <a:pPr indent="0" lvl="0" marL="0" rtl="0" algn="l">
              <a:spcBef>
                <a:spcPts val="1200"/>
              </a:spcBef>
              <a:spcAft>
                <a:spcPts val="1200"/>
              </a:spcAft>
              <a:buNone/>
            </a:pPr>
            <a:r>
              <a:rPr lang="en">
                <a:latin typeface="Verdana"/>
                <a:ea typeface="Verdana"/>
                <a:cs typeface="Verdana"/>
                <a:sym typeface="Verdana"/>
              </a:rPr>
              <a:t>There are </a:t>
            </a:r>
            <a:r>
              <a:rPr b="1" lang="en">
                <a:latin typeface="Verdana"/>
                <a:ea typeface="Verdana"/>
                <a:cs typeface="Verdana"/>
                <a:sym typeface="Verdana"/>
              </a:rPr>
              <a:t>multiple </a:t>
            </a:r>
            <a:r>
              <a:rPr lang="en">
                <a:latin typeface="Verdana"/>
                <a:ea typeface="Verdana"/>
                <a:cs typeface="Verdana"/>
                <a:sym typeface="Verdana"/>
              </a:rPr>
              <a:t>ways to address these challenges.</a:t>
            </a:r>
            <a:endParaRPr>
              <a:latin typeface="Verdana"/>
              <a:ea typeface="Verdana"/>
              <a:cs typeface="Verdana"/>
              <a:sym typeface="Verdana"/>
            </a:endParaRPr>
          </a:p>
        </p:txBody>
      </p:sp>
      <p:pic>
        <p:nvPicPr>
          <p:cNvPr id="75" name="Google Shape;75;p16"/>
          <p:cNvPicPr preferRelativeResize="0"/>
          <p:nvPr/>
        </p:nvPicPr>
        <p:blipFill>
          <a:blip r:embed="rId4">
            <a:alphaModFix/>
          </a:blip>
          <a:stretch>
            <a:fillRect/>
          </a:stretch>
        </p:blipFill>
        <p:spPr>
          <a:xfrm>
            <a:off x="4510775" y="1152475"/>
            <a:ext cx="4391249" cy="270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Verdana"/>
                <a:ea typeface="Verdana"/>
                <a:cs typeface="Verdana"/>
                <a:sym typeface="Verdana"/>
              </a:rPr>
              <a:t>Challenge Scope</a:t>
            </a:r>
            <a:endParaRPr>
              <a:latin typeface="Verdana"/>
              <a:ea typeface="Verdana"/>
              <a:cs typeface="Verdana"/>
              <a:sym typeface="Verdana"/>
            </a:endParaRPr>
          </a:p>
        </p:txBody>
      </p:sp>
      <p:sp>
        <p:nvSpPr>
          <p:cNvPr id="81" name="Google Shape;8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Verdana"/>
                <a:ea typeface="Verdana"/>
                <a:cs typeface="Verdana"/>
                <a:sym typeface="Verdana"/>
              </a:rPr>
              <a:t>Goal:</a:t>
            </a:r>
            <a:endParaRPr b="1">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Provide unified protection to an operating systems in event update is delayed</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Requirements:</a:t>
            </a:r>
            <a:endParaRPr b="1">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Common control across:</a:t>
            </a:r>
            <a:endParaRPr>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Linux</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Android</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Etc</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Performant (this is important)</a:t>
            </a:r>
            <a:endParaRPr>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Must not scale o^n (exponentially)</a:t>
            </a:r>
            <a:endParaRPr>
              <a:latin typeface="Verdana"/>
              <a:ea typeface="Verdana"/>
              <a:cs typeface="Verdana"/>
              <a:sym typeface="Verdana"/>
            </a:endParaRPr>
          </a:p>
        </p:txBody>
      </p:sp>
      <p:pic>
        <p:nvPicPr>
          <p:cNvPr id="82" name="Google Shape;82;p17"/>
          <p:cNvPicPr preferRelativeResize="0"/>
          <p:nvPr/>
        </p:nvPicPr>
        <p:blipFill>
          <a:blip r:embed="rId3">
            <a:alphaModFix/>
          </a:blip>
          <a:stretch>
            <a:fillRect/>
          </a:stretch>
        </p:blipFill>
        <p:spPr>
          <a:xfrm>
            <a:off x="4897875" y="1755775"/>
            <a:ext cx="3467100" cy="2209800"/>
          </a:xfrm>
          <a:prstGeom prst="rect">
            <a:avLst/>
          </a:prstGeom>
          <a:noFill/>
          <a:ln>
            <a:noFill/>
          </a:ln>
        </p:spPr>
      </p:pic>
      <p:sp>
        <p:nvSpPr>
          <p:cNvPr id="83" name="Google Shape;83;p17"/>
          <p:cNvSpPr txBox="1"/>
          <p:nvPr/>
        </p:nvSpPr>
        <p:spPr>
          <a:xfrm>
            <a:off x="5096575" y="1500175"/>
            <a:ext cx="3153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Verdana"/>
                <a:ea typeface="Verdana"/>
                <a:cs typeface="Verdana"/>
                <a:sym typeface="Verdana"/>
              </a:rPr>
              <a:t>Sample Stack:</a:t>
            </a:r>
            <a:endParaRPr b="1">
              <a:solidFill>
                <a:schemeClr val="dk2"/>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p:nvPr/>
        </p:nvSpPr>
        <p:spPr>
          <a:xfrm>
            <a:off x="1999114" y="3471678"/>
            <a:ext cx="4376100" cy="606300"/>
          </a:xfrm>
          <a:prstGeom prst="rect">
            <a:avLst/>
          </a:prstGeom>
          <a:noFill/>
          <a:ln cap="flat" cmpd="sng" w="9525">
            <a:solidFill>
              <a:srgbClr val="7F7F7F"/>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EL2</a:t>
            </a:r>
            <a:endParaRPr b="0" i="0" sz="1400" u="none" cap="none" strike="noStrike">
              <a:solidFill>
                <a:srgbClr val="000000"/>
              </a:solidFill>
              <a:latin typeface="Arial"/>
              <a:ea typeface="Arial"/>
              <a:cs typeface="Arial"/>
              <a:sym typeface="Arial"/>
            </a:endParaRPr>
          </a:p>
        </p:txBody>
      </p:sp>
      <p:sp>
        <p:nvSpPr>
          <p:cNvPr id="89" name="Google Shape;89;p18"/>
          <p:cNvSpPr/>
          <p:nvPr/>
        </p:nvSpPr>
        <p:spPr>
          <a:xfrm>
            <a:off x="2123420" y="3493445"/>
            <a:ext cx="4212600" cy="23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lang="en" sz="1000">
                <a:latin typeface="Open Sans"/>
                <a:ea typeface="Open Sans"/>
                <a:cs typeface="Open Sans"/>
                <a:sym typeface="Open Sans"/>
              </a:rPr>
              <a:t>Hypervisor</a:t>
            </a:r>
            <a:endParaRPr i="0" sz="1400" u="none" cap="none" strike="noStrike">
              <a:solidFill>
                <a:srgbClr val="000000"/>
              </a:solidFill>
              <a:latin typeface="Open Sans"/>
              <a:ea typeface="Open Sans"/>
              <a:cs typeface="Open Sans"/>
              <a:sym typeface="Open Sans"/>
            </a:endParaRPr>
          </a:p>
        </p:txBody>
      </p:sp>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latin typeface="Verdana"/>
                <a:ea typeface="Verdana"/>
                <a:cs typeface="Verdana"/>
                <a:sym typeface="Verdana"/>
              </a:rPr>
              <a:t>Generic system: specific threat to address</a:t>
            </a:r>
            <a:endParaRPr sz="2420">
              <a:latin typeface="Verdana"/>
              <a:ea typeface="Verdana"/>
              <a:cs typeface="Verdana"/>
              <a:sym typeface="Verdana"/>
            </a:endParaRPr>
          </a:p>
        </p:txBody>
      </p:sp>
      <p:sp>
        <p:nvSpPr>
          <p:cNvPr id="91" name="Google Shape;91;p18"/>
          <p:cNvSpPr/>
          <p:nvPr/>
        </p:nvSpPr>
        <p:spPr>
          <a:xfrm>
            <a:off x="439738" y="4141381"/>
            <a:ext cx="782100" cy="473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2" name="Google Shape;92;p18"/>
          <p:cNvSpPr/>
          <p:nvPr/>
        </p:nvSpPr>
        <p:spPr>
          <a:xfrm>
            <a:off x="455613" y="4169956"/>
            <a:ext cx="750300" cy="1194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MCU</a:t>
            </a:r>
            <a:endParaRPr b="0" i="0" sz="1400" u="none" cap="none" strike="noStrike">
              <a:solidFill>
                <a:srgbClr val="000000"/>
              </a:solidFill>
              <a:latin typeface="Arial"/>
              <a:ea typeface="Arial"/>
              <a:cs typeface="Arial"/>
              <a:sym typeface="Arial"/>
            </a:endParaRPr>
          </a:p>
        </p:txBody>
      </p:sp>
      <p:sp>
        <p:nvSpPr>
          <p:cNvPr id="93" name="Google Shape;93;p18"/>
          <p:cNvSpPr/>
          <p:nvPr/>
        </p:nvSpPr>
        <p:spPr>
          <a:xfrm>
            <a:off x="1362556" y="4141381"/>
            <a:ext cx="5847300" cy="473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4" name="Google Shape;94;p18"/>
          <p:cNvSpPr/>
          <p:nvPr/>
        </p:nvSpPr>
        <p:spPr>
          <a:xfrm>
            <a:off x="1380655" y="4169954"/>
            <a:ext cx="568800" cy="1194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RT CPU</a:t>
            </a:r>
            <a:endParaRPr b="0" i="0" sz="1400" u="none" cap="none" strike="noStrike">
              <a:solidFill>
                <a:srgbClr val="000000"/>
              </a:solidFill>
              <a:latin typeface="Arial"/>
              <a:ea typeface="Arial"/>
              <a:cs typeface="Arial"/>
              <a:sym typeface="Arial"/>
            </a:endParaRPr>
          </a:p>
        </p:txBody>
      </p:sp>
      <p:sp>
        <p:nvSpPr>
          <p:cNvPr id="95" name="Google Shape;95;p18"/>
          <p:cNvSpPr/>
          <p:nvPr/>
        </p:nvSpPr>
        <p:spPr>
          <a:xfrm>
            <a:off x="2124231" y="4169955"/>
            <a:ext cx="4185000" cy="1194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Application CPU</a:t>
            </a:r>
            <a:endParaRPr b="0" i="0" sz="1400" u="none" cap="none" strike="noStrike">
              <a:solidFill>
                <a:srgbClr val="000000"/>
              </a:solidFill>
              <a:latin typeface="Arial"/>
              <a:ea typeface="Arial"/>
              <a:cs typeface="Arial"/>
              <a:sym typeface="Arial"/>
            </a:endParaRPr>
          </a:p>
        </p:txBody>
      </p:sp>
      <p:sp>
        <p:nvSpPr>
          <p:cNvPr id="96" name="Google Shape;96;p18"/>
          <p:cNvSpPr/>
          <p:nvPr/>
        </p:nvSpPr>
        <p:spPr>
          <a:xfrm>
            <a:off x="439739" y="3812431"/>
            <a:ext cx="766200" cy="259200"/>
          </a:xfrm>
          <a:prstGeom prst="rect">
            <a:avLst/>
          </a:prstGeom>
          <a:solidFill>
            <a:srgbClr val="F2F2F2"/>
          </a:solidFill>
          <a:ln cap="flat" cmpd="sng" w="9525">
            <a:solidFill>
              <a:srgbClr val="A5A5A5"/>
            </a:solidFill>
            <a:prstDash val="solid"/>
            <a:round/>
            <a:headEnd len="sm" w="sm" type="none"/>
            <a:tailEnd len="sm" w="sm" type="none"/>
          </a:ln>
        </p:spPr>
        <p:txBody>
          <a:bodyPr anchorCtr="0" anchor="b"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i="0" lang="en" sz="600" u="none" cap="none" strike="noStrike">
                <a:solidFill>
                  <a:srgbClr val="000000"/>
                </a:solidFill>
                <a:latin typeface="Open Sans"/>
                <a:ea typeface="Open Sans"/>
                <a:cs typeface="Open Sans"/>
                <a:sym typeface="Open Sans"/>
              </a:rPr>
              <a:t>MCU Drivers</a:t>
            </a:r>
            <a:endParaRPr i="0" sz="1300" u="none" cap="none" strike="noStrike">
              <a:solidFill>
                <a:srgbClr val="000000"/>
              </a:solidFill>
              <a:latin typeface="Open Sans"/>
              <a:ea typeface="Open Sans"/>
              <a:cs typeface="Open Sans"/>
              <a:sym typeface="Open Sans"/>
            </a:endParaRPr>
          </a:p>
        </p:txBody>
      </p:sp>
      <p:sp>
        <p:nvSpPr>
          <p:cNvPr id="97" name="Google Shape;97;p18"/>
          <p:cNvSpPr/>
          <p:nvPr/>
        </p:nvSpPr>
        <p:spPr>
          <a:xfrm>
            <a:off x="1380655" y="3812431"/>
            <a:ext cx="568800" cy="259200"/>
          </a:xfrm>
          <a:prstGeom prst="rect">
            <a:avLst/>
          </a:prstGeom>
          <a:solidFill>
            <a:srgbClr val="F2F2F2"/>
          </a:solidFill>
          <a:ln cap="flat" cmpd="sng" w="9525">
            <a:solidFill>
              <a:srgbClr val="A5A5A5"/>
            </a:solidFill>
            <a:prstDash val="solid"/>
            <a:round/>
            <a:headEnd len="sm" w="sm" type="none"/>
            <a:tailEnd len="sm" w="sm" type="none"/>
          </a:ln>
        </p:spPr>
        <p:txBody>
          <a:bodyPr anchorCtr="0" anchor="b"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i="0" lang="en" sz="600" u="none" cap="none" strike="noStrike">
                <a:solidFill>
                  <a:srgbClr val="000000"/>
                </a:solidFill>
                <a:latin typeface="Open Sans"/>
                <a:ea typeface="Open Sans"/>
                <a:cs typeface="Open Sans"/>
                <a:sym typeface="Open Sans"/>
              </a:rPr>
              <a:t>RT Drivers</a:t>
            </a:r>
            <a:endParaRPr i="0" sz="1300" u="none" cap="none" strike="noStrike">
              <a:solidFill>
                <a:srgbClr val="000000"/>
              </a:solidFill>
              <a:latin typeface="Open Sans"/>
              <a:ea typeface="Open Sans"/>
              <a:cs typeface="Open Sans"/>
              <a:sym typeface="Open Sans"/>
            </a:endParaRPr>
          </a:p>
        </p:txBody>
      </p:sp>
      <p:sp>
        <p:nvSpPr>
          <p:cNvPr id="98" name="Google Shape;98;p18"/>
          <p:cNvSpPr/>
          <p:nvPr/>
        </p:nvSpPr>
        <p:spPr>
          <a:xfrm>
            <a:off x="2124231" y="3807897"/>
            <a:ext cx="4185000" cy="261300"/>
          </a:xfrm>
          <a:prstGeom prst="rect">
            <a:avLst/>
          </a:prstGeom>
          <a:solidFill>
            <a:srgbClr val="F2F2F2"/>
          </a:solidFill>
          <a:ln cap="flat" cmpd="sng" w="9525">
            <a:solidFill>
              <a:srgbClr val="A5A5A5"/>
            </a:solidFill>
            <a:prstDash val="solid"/>
            <a:round/>
            <a:headEnd len="sm" w="sm" type="none"/>
            <a:tailEnd len="sm" w="sm" type="none"/>
          </a:ln>
        </p:spPr>
        <p:txBody>
          <a:bodyPr anchorCtr="0" anchor="b"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Application CPU Drivers</a:t>
            </a:r>
            <a:endParaRPr b="0" i="0" sz="1400" u="none" cap="none" strike="noStrike">
              <a:solidFill>
                <a:srgbClr val="000000"/>
              </a:solidFill>
              <a:latin typeface="Arial"/>
              <a:ea typeface="Arial"/>
              <a:cs typeface="Arial"/>
              <a:sym typeface="Arial"/>
            </a:endParaRPr>
          </a:p>
        </p:txBody>
      </p:sp>
      <p:sp>
        <p:nvSpPr>
          <p:cNvPr id="99" name="Google Shape;99;p18"/>
          <p:cNvSpPr/>
          <p:nvPr/>
        </p:nvSpPr>
        <p:spPr>
          <a:xfrm>
            <a:off x="439739" y="3813933"/>
            <a:ext cx="766200" cy="92100"/>
          </a:xfrm>
          <a:prstGeom prst="rect">
            <a:avLst/>
          </a:prstGeom>
          <a:solidFill>
            <a:srgbClr val="F2F2F2"/>
          </a:solidFill>
          <a:ln cap="flat" cmpd="sng" w="9525">
            <a:solidFill>
              <a:srgbClr val="A5A5A5"/>
            </a:solidFill>
            <a:prstDash val="solid"/>
            <a:round/>
            <a:headEnd len="sm" w="sm" type="none"/>
            <a:tailEnd len="sm" w="sm" type="none"/>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i="0" lang="en" sz="600" u="none" cap="none" strike="noStrike">
                <a:solidFill>
                  <a:srgbClr val="000000"/>
                </a:solidFill>
                <a:latin typeface="Open Sans"/>
                <a:ea typeface="Open Sans"/>
                <a:cs typeface="Open Sans"/>
                <a:sym typeface="Open Sans"/>
              </a:rPr>
              <a:t>HAL Interface</a:t>
            </a:r>
            <a:endParaRPr i="0" sz="1300" u="none" cap="none" strike="noStrike">
              <a:solidFill>
                <a:srgbClr val="000000"/>
              </a:solidFill>
              <a:latin typeface="Open Sans"/>
              <a:ea typeface="Open Sans"/>
              <a:cs typeface="Open Sans"/>
              <a:sym typeface="Open Sans"/>
            </a:endParaRPr>
          </a:p>
        </p:txBody>
      </p:sp>
      <p:sp>
        <p:nvSpPr>
          <p:cNvPr id="100" name="Google Shape;100;p18"/>
          <p:cNvSpPr/>
          <p:nvPr/>
        </p:nvSpPr>
        <p:spPr>
          <a:xfrm>
            <a:off x="1380654" y="3810331"/>
            <a:ext cx="568800" cy="92100"/>
          </a:xfrm>
          <a:prstGeom prst="rect">
            <a:avLst/>
          </a:prstGeom>
          <a:solidFill>
            <a:srgbClr val="F2F2F2"/>
          </a:solidFill>
          <a:ln cap="flat" cmpd="sng" w="9525">
            <a:solidFill>
              <a:srgbClr val="A5A5A5"/>
            </a:solidFill>
            <a:prstDash val="solid"/>
            <a:round/>
            <a:headEnd len="sm" w="sm" type="none"/>
            <a:tailEnd len="sm" w="sm" type="none"/>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i="0" lang="en" sz="600" u="none" cap="none" strike="noStrike">
                <a:solidFill>
                  <a:srgbClr val="000000"/>
                </a:solidFill>
                <a:latin typeface="Open Sans"/>
                <a:ea typeface="Open Sans"/>
                <a:cs typeface="Open Sans"/>
                <a:sym typeface="Open Sans"/>
              </a:rPr>
              <a:t>HAL Interface</a:t>
            </a:r>
            <a:endParaRPr i="0" sz="1300" u="none" cap="none" strike="noStrike">
              <a:solidFill>
                <a:srgbClr val="000000"/>
              </a:solidFill>
              <a:latin typeface="Open Sans"/>
              <a:ea typeface="Open Sans"/>
              <a:cs typeface="Open Sans"/>
              <a:sym typeface="Open Sans"/>
            </a:endParaRPr>
          </a:p>
        </p:txBody>
      </p:sp>
      <p:sp>
        <p:nvSpPr>
          <p:cNvPr id="101" name="Google Shape;101;p18"/>
          <p:cNvSpPr/>
          <p:nvPr/>
        </p:nvSpPr>
        <p:spPr>
          <a:xfrm>
            <a:off x="1380655" y="4318387"/>
            <a:ext cx="568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Shared Memory</a:t>
            </a:r>
            <a:endParaRPr b="0" i="0" sz="1400" u="none" cap="none" strike="noStrike">
              <a:solidFill>
                <a:srgbClr val="000000"/>
              </a:solidFill>
              <a:latin typeface="Arial"/>
              <a:ea typeface="Arial"/>
              <a:cs typeface="Arial"/>
              <a:sym typeface="Arial"/>
            </a:endParaRPr>
          </a:p>
        </p:txBody>
      </p:sp>
      <p:sp>
        <p:nvSpPr>
          <p:cNvPr id="102" name="Google Shape;102;p18"/>
          <p:cNvSpPr/>
          <p:nvPr/>
        </p:nvSpPr>
        <p:spPr>
          <a:xfrm>
            <a:off x="1380654" y="4423164"/>
            <a:ext cx="568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Ethernet</a:t>
            </a:r>
            <a:endParaRPr b="0" i="0" sz="1400" u="none" cap="none" strike="noStrike">
              <a:solidFill>
                <a:srgbClr val="000000"/>
              </a:solidFill>
              <a:latin typeface="Arial"/>
              <a:ea typeface="Arial"/>
              <a:cs typeface="Arial"/>
              <a:sym typeface="Arial"/>
            </a:endParaRPr>
          </a:p>
        </p:txBody>
      </p:sp>
      <p:sp>
        <p:nvSpPr>
          <p:cNvPr id="103" name="Google Shape;103;p18"/>
          <p:cNvSpPr/>
          <p:nvPr/>
        </p:nvSpPr>
        <p:spPr>
          <a:xfrm>
            <a:off x="1380654" y="4527941"/>
            <a:ext cx="568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PCIe</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a:off x="2124230" y="4316917"/>
            <a:ext cx="41832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Shared Memory</a:t>
            </a:r>
            <a:endParaRPr b="0" i="0" sz="1400" u="none" cap="none" strike="noStrike">
              <a:solidFill>
                <a:srgbClr val="000000"/>
              </a:solidFill>
              <a:latin typeface="Arial"/>
              <a:ea typeface="Arial"/>
              <a:cs typeface="Arial"/>
              <a:sym typeface="Arial"/>
            </a:endParaRPr>
          </a:p>
        </p:txBody>
      </p:sp>
      <p:sp>
        <p:nvSpPr>
          <p:cNvPr id="105" name="Google Shape;105;p18"/>
          <p:cNvSpPr/>
          <p:nvPr/>
        </p:nvSpPr>
        <p:spPr>
          <a:xfrm>
            <a:off x="2123422" y="4423163"/>
            <a:ext cx="41817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Ethernet</a:t>
            </a:r>
            <a:endParaRPr b="0" i="0" sz="1400" u="none" cap="none" strike="noStrike">
              <a:solidFill>
                <a:srgbClr val="000000"/>
              </a:solidFill>
              <a:latin typeface="Arial"/>
              <a:ea typeface="Arial"/>
              <a:cs typeface="Arial"/>
              <a:sym typeface="Arial"/>
            </a:endParaRPr>
          </a:p>
        </p:txBody>
      </p:sp>
      <p:sp>
        <p:nvSpPr>
          <p:cNvPr id="106" name="Google Shape;106;p18"/>
          <p:cNvSpPr/>
          <p:nvPr/>
        </p:nvSpPr>
        <p:spPr>
          <a:xfrm>
            <a:off x="2123422" y="4527940"/>
            <a:ext cx="41865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PCIe</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a:off x="1999114" y="1687845"/>
            <a:ext cx="4376100" cy="1785600"/>
          </a:xfrm>
          <a:prstGeom prst="rect">
            <a:avLst/>
          </a:prstGeom>
          <a:noFill/>
          <a:ln cap="flat" cmpd="sng" w="9525">
            <a:solidFill>
              <a:srgbClr val="7F7F7F"/>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EL1</a:t>
            </a:r>
            <a:endParaRPr b="0" i="0" sz="1400" u="none" cap="none" strike="noStrike">
              <a:solidFill>
                <a:srgbClr val="000000"/>
              </a:solidFill>
              <a:latin typeface="Arial"/>
              <a:ea typeface="Arial"/>
              <a:cs typeface="Arial"/>
              <a:sym typeface="Arial"/>
            </a:endParaRPr>
          </a:p>
        </p:txBody>
      </p:sp>
      <p:sp>
        <p:nvSpPr>
          <p:cNvPr id="108" name="Google Shape;108;p18"/>
          <p:cNvSpPr/>
          <p:nvPr/>
        </p:nvSpPr>
        <p:spPr>
          <a:xfrm>
            <a:off x="1999114" y="1178446"/>
            <a:ext cx="4374900" cy="511800"/>
          </a:xfrm>
          <a:prstGeom prst="rect">
            <a:avLst/>
          </a:prstGeom>
          <a:noFill/>
          <a:ln cap="flat" cmpd="sng" w="9525">
            <a:solidFill>
              <a:srgbClr val="7F7F7F"/>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EL0</a:t>
            </a:r>
            <a:endParaRPr i="0" sz="1400" u="none" cap="none" strike="noStrike">
              <a:solidFill>
                <a:srgbClr val="000000"/>
              </a:solidFill>
              <a:latin typeface="Open Sans"/>
              <a:ea typeface="Open Sans"/>
              <a:cs typeface="Open Sans"/>
              <a:sym typeface="Open Sans"/>
            </a:endParaRPr>
          </a:p>
        </p:txBody>
      </p:sp>
      <p:sp>
        <p:nvSpPr>
          <p:cNvPr id="109" name="Google Shape;109;p18"/>
          <p:cNvSpPr/>
          <p:nvPr/>
        </p:nvSpPr>
        <p:spPr>
          <a:xfrm>
            <a:off x="6373978" y="1176562"/>
            <a:ext cx="1006800" cy="511800"/>
          </a:xfrm>
          <a:prstGeom prst="rect">
            <a:avLst/>
          </a:prstGeom>
          <a:noFill/>
          <a:ln cap="flat" cmpd="sng" w="9525">
            <a:solidFill>
              <a:srgbClr val="7F7F7F"/>
            </a:solidFill>
            <a:prstDash val="dash"/>
            <a:round/>
            <a:headEnd len="sm" w="sm" type="none"/>
            <a:tailEnd len="sm" w="sm" type="none"/>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SEL0</a:t>
            </a:r>
            <a:endParaRPr b="0" i="0" sz="1400" u="none" cap="none" strike="noStrike">
              <a:solidFill>
                <a:srgbClr val="000000"/>
              </a:solidFill>
              <a:latin typeface="Arial"/>
              <a:ea typeface="Arial"/>
              <a:cs typeface="Arial"/>
              <a:sym typeface="Arial"/>
            </a:endParaRPr>
          </a:p>
        </p:txBody>
      </p:sp>
      <p:sp>
        <p:nvSpPr>
          <p:cNvPr id="110" name="Google Shape;110;p18"/>
          <p:cNvSpPr/>
          <p:nvPr/>
        </p:nvSpPr>
        <p:spPr>
          <a:xfrm>
            <a:off x="6375363" y="1687843"/>
            <a:ext cx="1000200" cy="2292900"/>
          </a:xfrm>
          <a:prstGeom prst="rect">
            <a:avLst/>
          </a:prstGeom>
          <a:noFill/>
          <a:ln cap="flat" cmpd="sng" w="9525">
            <a:solidFill>
              <a:srgbClr val="7F7F7F"/>
            </a:solidFill>
            <a:prstDash val="dash"/>
            <a:round/>
            <a:headEnd len="sm" w="sm" type="none"/>
            <a:tailEnd len="sm" w="sm" type="none"/>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SEL1</a:t>
            </a:r>
            <a:endParaRPr i="0" sz="1400" u="none" cap="none" strike="noStrike">
              <a:solidFill>
                <a:srgbClr val="000000"/>
              </a:solidFill>
              <a:latin typeface="Open Sans"/>
              <a:ea typeface="Open Sans"/>
              <a:cs typeface="Open Sans"/>
              <a:sym typeface="Open Sans"/>
            </a:endParaRPr>
          </a:p>
        </p:txBody>
      </p:sp>
      <p:sp>
        <p:nvSpPr>
          <p:cNvPr id="111" name="Google Shape;111;p18"/>
          <p:cNvSpPr/>
          <p:nvPr/>
        </p:nvSpPr>
        <p:spPr>
          <a:xfrm>
            <a:off x="6407647" y="3812431"/>
            <a:ext cx="771300" cy="259200"/>
          </a:xfrm>
          <a:prstGeom prst="rect">
            <a:avLst/>
          </a:prstGeom>
          <a:solidFill>
            <a:srgbClr val="F2F2F2"/>
          </a:solidFill>
          <a:ln cap="flat" cmpd="sng" w="9525">
            <a:solidFill>
              <a:srgbClr val="A5A5A5"/>
            </a:solidFill>
            <a:prstDash val="solid"/>
            <a:round/>
            <a:headEnd len="sm" w="sm" type="none"/>
            <a:tailEnd len="sm" w="sm" type="none"/>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i="0" lang="en" sz="600" u="none" cap="none" strike="noStrike">
                <a:solidFill>
                  <a:srgbClr val="000000"/>
                </a:solidFill>
                <a:latin typeface="Open Sans"/>
                <a:ea typeface="Open Sans"/>
                <a:cs typeface="Open Sans"/>
                <a:sym typeface="Open Sans"/>
              </a:rPr>
              <a:t>TZ Drivers</a:t>
            </a:r>
            <a:endParaRPr i="0" sz="1300" u="none" cap="none" strike="noStrike">
              <a:solidFill>
                <a:srgbClr val="000000"/>
              </a:solidFill>
              <a:latin typeface="Open Sans"/>
              <a:ea typeface="Open Sans"/>
              <a:cs typeface="Open Sans"/>
              <a:sym typeface="Open Sans"/>
            </a:endParaRPr>
          </a:p>
        </p:txBody>
      </p:sp>
      <p:sp>
        <p:nvSpPr>
          <p:cNvPr id="112" name="Google Shape;112;p18"/>
          <p:cNvSpPr/>
          <p:nvPr/>
        </p:nvSpPr>
        <p:spPr>
          <a:xfrm>
            <a:off x="6407646" y="3810331"/>
            <a:ext cx="771300" cy="92100"/>
          </a:xfrm>
          <a:prstGeom prst="rect">
            <a:avLst/>
          </a:prstGeom>
          <a:solidFill>
            <a:srgbClr val="F2F2F2"/>
          </a:solidFill>
          <a:ln cap="flat" cmpd="sng" w="9525">
            <a:solidFill>
              <a:srgbClr val="A5A5A5"/>
            </a:solidFill>
            <a:prstDash val="solid"/>
            <a:round/>
            <a:headEnd len="sm" w="sm" type="none"/>
            <a:tailEnd len="sm" w="sm" type="none"/>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Com Interface</a:t>
            </a:r>
            <a:endParaRPr i="0" sz="1400" u="none" cap="none" strike="noStrike">
              <a:solidFill>
                <a:srgbClr val="000000"/>
              </a:solidFill>
              <a:latin typeface="Open Sans"/>
              <a:ea typeface="Open Sans"/>
              <a:cs typeface="Open Sans"/>
              <a:sym typeface="Open Sans"/>
            </a:endParaRPr>
          </a:p>
        </p:txBody>
      </p:sp>
      <p:sp>
        <p:nvSpPr>
          <p:cNvPr id="113" name="Google Shape;113;p18"/>
          <p:cNvSpPr/>
          <p:nvPr/>
        </p:nvSpPr>
        <p:spPr>
          <a:xfrm>
            <a:off x="6373978" y="3979865"/>
            <a:ext cx="1006800" cy="98100"/>
          </a:xfrm>
          <a:prstGeom prst="rect">
            <a:avLst/>
          </a:prstGeom>
          <a:noFill/>
          <a:ln cap="flat" cmpd="sng" w="9525">
            <a:solidFill>
              <a:srgbClr val="7F7F7F"/>
            </a:solidFill>
            <a:prstDash val="dash"/>
            <a:round/>
            <a:headEnd len="sm" w="sm" type="none"/>
            <a:tailEnd len="sm" w="sm" type="none"/>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SEL3</a:t>
            </a:r>
            <a:endParaRPr i="0" sz="1400" u="none" cap="none" strike="noStrike">
              <a:solidFill>
                <a:srgbClr val="000000"/>
              </a:solidFill>
              <a:latin typeface="Open Sans"/>
              <a:ea typeface="Open Sans"/>
              <a:cs typeface="Open Sans"/>
              <a:sym typeface="Open Sans"/>
            </a:endParaRPr>
          </a:p>
        </p:txBody>
      </p:sp>
      <p:sp>
        <p:nvSpPr>
          <p:cNvPr id="114" name="Google Shape;114;p18"/>
          <p:cNvSpPr/>
          <p:nvPr/>
        </p:nvSpPr>
        <p:spPr>
          <a:xfrm>
            <a:off x="6407646" y="3985983"/>
            <a:ext cx="771300" cy="92100"/>
          </a:xfrm>
          <a:prstGeom prst="rect">
            <a:avLst/>
          </a:prstGeom>
          <a:solidFill>
            <a:srgbClr val="F2F2F2"/>
          </a:solidFill>
          <a:ln cap="flat" cmpd="sng" w="9525">
            <a:solidFill>
              <a:srgbClr val="A5A5A5"/>
            </a:solidFill>
            <a:prstDash val="solid"/>
            <a:round/>
            <a:headEnd len="sm" w="sm" type="none"/>
            <a:tailEnd len="sm" w="sm" type="none"/>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Monitoring</a:t>
            </a:r>
            <a:endParaRPr i="0" sz="1400" u="none" cap="none" strike="noStrike">
              <a:solidFill>
                <a:srgbClr val="000000"/>
              </a:solidFill>
              <a:latin typeface="Open Sans"/>
              <a:ea typeface="Open Sans"/>
              <a:cs typeface="Open Sans"/>
              <a:sym typeface="Open Sans"/>
            </a:endParaRPr>
          </a:p>
        </p:txBody>
      </p:sp>
      <p:sp>
        <p:nvSpPr>
          <p:cNvPr id="115" name="Google Shape;115;p18"/>
          <p:cNvSpPr/>
          <p:nvPr/>
        </p:nvSpPr>
        <p:spPr>
          <a:xfrm>
            <a:off x="441371" y="3009511"/>
            <a:ext cx="764400" cy="7071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b"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Kernel</a:t>
            </a:r>
            <a:endParaRPr i="0" sz="1400" u="none" cap="none" strike="noStrike">
              <a:solidFill>
                <a:srgbClr val="000000"/>
              </a:solidFill>
              <a:latin typeface="Open Sans"/>
              <a:ea typeface="Open Sans"/>
              <a:cs typeface="Open Sans"/>
              <a:sym typeface="Open Sans"/>
            </a:endParaRPr>
          </a:p>
        </p:txBody>
      </p:sp>
      <p:sp>
        <p:nvSpPr>
          <p:cNvPr id="116" name="Google Shape;116;p18"/>
          <p:cNvSpPr/>
          <p:nvPr/>
        </p:nvSpPr>
        <p:spPr>
          <a:xfrm>
            <a:off x="438065" y="1789082"/>
            <a:ext cx="764400" cy="1220400"/>
          </a:xfrm>
          <a:prstGeom prst="roundRect">
            <a:avLst>
              <a:gd fmla="val 290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17" name="Google Shape;117;p18"/>
          <p:cNvSpPr/>
          <p:nvPr/>
        </p:nvSpPr>
        <p:spPr>
          <a:xfrm>
            <a:off x="436679" y="1687426"/>
            <a:ext cx="7644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Interface</a:t>
            </a:r>
            <a:endParaRPr i="0" sz="1400" u="none" cap="none" strike="noStrike">
              <a:solidFill>
                <a:srgbClr val="000000"/>
              </a:solidFill>
              <a:latin typeface="Open Sans"/>
              <a:ea typeface="Open Sans"/>
              <a:cs typeface="Open Sans"/>
              <a:sym typeface="Open Sans"/>
            </a:endParaRPr>
          </a:p>
        </p:txBody>
      </p:sp>
      <p:sp>
        <p:nvSpPr>
          <p:cNvPr id="118" name="Google Shape;118;p18"/>
          <p:cNvSpPr/>
          <p:nvPr/>
        </p:nvSpPr>
        <p:spPr>
          <a:xfrm>
            <a:off x="436679" y="1216500"/>
            <a:ext cx="764400" cy="451500"/>
          </a:xfrm>
          <a:prstGeom prst="rect">
            <a:avLst/>
          </a:prstGeom>
          <a:solidFill>
            <a:srgbClr val="F2F2F2"/>
          </a:solidFill>
          <a:ln cap="flat" cmpd="sng" w="9525">
            <a:solidFill>
              <a:srgbClr val="BFBFBF"/>
            </a:solidFill>
            <a:prstDash val="solid"/>
            <a:round/>
            <a:headEnd len="sm" w="sm" type="none"/>
            <a:tailEnd len="sm" w="sm" type="none"/>
          </a:ln>
        </p:spPr>
        <p:txBody>
          <a:bodyPr anchorCtr="0" anchor="ctr"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In-car Network Service Provider</a:t>
            </a:r>
            <a:endParaRPr i="0" sz="1400" u="none" cap="none" strike="noStrike">
              <a:solidFill>
                <a:srgbClr val="000000"/>
              </a:solidFill>
              <a:latin typeface="Open Sans"/>
              <a:ea typeface="Open Sans"/>
              <a:cs typeface="Open Sans"/>
              <a:sym typeface="Open Sans"/>
            </a:endParaRPr>
          </a:p>
        </p:txBody>
      </p:sp>
      <p:sp>
        <p:nvSpPr>
          <p:cNvPr id="119" name="Google Shape;119;p18"/>
          <p:cNvSpPr/>
          <p:nvPr/>
        </p:nvSpPr>
        <p:spPr>
          <a:xfrm>
            <a:off x="1361170" y="3009511"/>
            <a:ext cx="590100" cy="7071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b"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Kernel</a:t>
            </a:r>
            <a:endParaRPr i="0" sz="1400" u="none" cap="none" strike="noStrike">
              <a:solidFill>
                <a:srgbClr val="000000"/>
              </a:solidFill>
              <a:latin typeface="Open Sans"/>
              <a:ea typeface="Open Sans"/>
              <a:cs typeface="Open Sans"/>
              <a:sym typeface="Open Sans"/>
            </a:endParaRPr>
          </a:p>
        </p:txBody>
      </p:sp>
      <p:sp>
        <p:nvSpPr>
          <p:cNvPr id="120" name="Google Shape;120;p18"/>
          <p:cNvSpPr/>
          <p:nvPr/>
        </p:nvSpPr>
        <p:spPr>
          <a:xfrm>
            <a:off x="1350656" y="1685889"/>
            <a:ext cx="6006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Interface</a:t>
            </a:r>
            <a:endParaRPr i="0" sz="1400" u="none" cap="none" strike="noStrike">
              <a:solidFill>
                <a:srgbClr val="000000"/>
              </a:solidFill>
              <a:latin typeface="Open Sans"/>
              <a:ea typeface="Open Sans"/>
              <a:cs typeface="Open Sans"/>
              <a:sym typeface="Open Sans"/>
            </a:endParaRPr>
          </a:p>
        </p:txBody>
      </p:sp>
      <p:sp>
        <p:nvSpPr>
          <p:cNvPr id="121" name="Google Shape;121;p18"/>
          <p:cNvSpPr/>
          <p:nvPr/>
        </p:nvSpPr>
        <p:spPr>
          <a:xfrm>
            <a:off x="1350656" y="1214963"/>
            <a:ext cx="594000" cy="449700"/>
          </a:xfrm>
          <a:prstGeom prst="rect">
            <a:avLst/>
          </a:prstGeom>
          <a:solidFill>
            <a:srgbClr val="F2F2F2"/>
          </a:solidFill>
          <a:ln cap="flat" cmpd="sng" w="9525">
            <a:solidFill>
              <a:srgbClr val="BFBFBF"/>
            </a:solidFill>
            <a:prstDash val="solid"/>
            <a:round/>
            <a:headEnd len="sm" w="sm" type="none"/>
            <a:tailEnd len="sm" w="sm" type="none"/>
          </a:ln>
        </p:spPr>
        <p:txBody>
          <a:bodyPr anchorCtr="0" anchor="ctr"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In-car Communication endpoint</a:t>
            </a:r>
            <a:endParaRPr i="0" sz="1400" u="none" cap="none" strike="noStrike">
              <a:solidFill>
                <a:srgbClr val="000000"/>
              </a:solidFill>
              <a:latin typeface="Open Sans"/>
              <a:ea typeface="Open Sans"/>
              <a:cs typeface="Open Sans"/>
              <a:sym typeface="Open Sans"/>
            </a:endParaRPr>
          </a:p>
        </p:txBody>
      </p:sp>
      <p:sp>
        <p:nvSpPr>
          <p:cNvPr id="122" name="Google Shape;122;p18"/>
          <p:cNvSpPr/>
          <p:nvPr/>
        </p:nvSpPr>
        <p:spPr>
          <a:xfrm>
            <a:off x="2170126" y="1831124"/>
            <a:ext cx="768000" cy="1182000"/>
          </a:xfrm>
          <a:prstGeom prst="roundRect">
            <a:avLst>
              <a:gd fmla="val 2695"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Middleware</a:t>
            </a:r>
            <a:endParaRPr b="0" i="0" sz="1400" u="none" cap="none" strike="noStrike">
              <a:solidFill>
                <a:srgbClr val="000000"/>
              </a:solidFill>
              <a:latin typeface="Arial"/>
              <a:ea typeface="Arial"/>
              <a:cs typeface="Arial"/>
              <a:sym typeface="Arial"/>
            </a:endParaRPr>
          </a:p>
        </p:txBody>
      </p:sp>
      <p:sp>
        <p:nvSpPr>
          <p:cNvPr id="123" name="Google Shape;123;p18"/>
          <p:cNvSpPr/>
          <p:nvPr/>
        </p:nvSpPr>
        <p:spPr>
          <a:xfrm>
            <a:off x="2170126" y="1719810"/>
            <a:ext cx="7680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Arene API</a:t>
            </a:r>
            <a:endParaRPr b="0" i="0" sz="1400" u="none" cap="none" strike="noStrike">
              <a:solidFill>
                <a:srgbClr val="000000"/>
              </a:solidFill>
              <a:latin typeface="Arial"/>
              <a:ea typeface="Arial"/>
              <a:cs typeface="Arial"/>
              <a:sym typeface="Arial"/>
            </a:endParaRPr>
          </a:p>
        </p:txBody>
      </p:sp>
      <p:sp>
        <p:nvSpPr>
          <p:cNvPr id="124" name="Google Shape;124;p18"/>
          <p:cNvSpPr/>
          <p:nvPr/>
        </p:nvSpPr>
        <p:spPr>
          <a:xfrm>
            <a:off x="2125669" y="1218408"/>
            <a:ext cx="858900" cy="4488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t/>
            </a:r>
            <a:endParaRPr i="0" sz="600" u="none" cap="none" strike="noStrike">
              <a:solidFill>
                <a:srgbClr val="000000"/>
              </a:solidFill>
              <a:latin typeface="Open Sans"/>
              <a:ea typeface="Open Sans"/>
              <a:cs typeface="Open Sans"/>
              <a:sym typeface="Open Sans"/>
            </a:endParaRPr>
          </a:p>
        </p:txBody>
      </p:sp>
      <p:sp>
        <p:nvSpPr>
          <p:cNvPr id="125" name="Google Shape;125;p18"/>
          <p:cNvSpPr/>
          <p:nvPr/>
        </p:nvSpPr>
        <p:spPr>
          <a:xfrm>
            <a:off x="2209427" y="1999155"/>
            <a:ext cx="697800" cy="9390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IC/IVI SDK</a:t>
            </a:r>
            <a:endParaRPr b="0" i="0" sz="1400" u="none" cap="none" strike="noStrike">
              <a:solidFill>
                <a:srgbClr val="000000"/>
              </a:solidFill>
              <a:latin typeface="Arial"/>
              <a:ea typeface="Arial"/>
              <a:cs typeface="Arial"/>
              <a:sym typeface="Arial"/>
            </a:endParaRPr>
          </a:p>
        </p:txBody>
      </p:sp>
      <p:sp>
        <p:nvSpPr>
          <p:cNvPr id="126" name="Google Shape;126;p18"/>
          <p:cNvSpPr/>
          <p:nvPr/>
        </p:nvSpPr>
        <p:spPr>
          <a:xfrm>
            <a:off x="2182635" y="1229235"/>
            <a:ext cx="755700" cy="4230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Safety Function Applications</a:t>
            </a:r>
            <a:endParaRPr i="0" sz="1400" u="none" cap="none" strike="noStrike">
              <a:solidFill>
                <a:srgbClr val="000000"/>
              </a:solidFill>
              <a:latin typeface="Open Sans"/>
              <a:ea typeface="Open Sans"/>
              <a:cs typeface="Open Sans"/>
              <a:sym typeface="Open Sans"/>
            </a:endParaRPr>
          </a:p>
        </p:txBody>
      </p:sp>
      <p:grpSp>
        <p:nvGrpSpPr>
          <p:cNvPr id="127" name="Google Shape;127;p18"/>
          <p:cNvGrpSpPr/>
          <p:nvPr/>
        </p:nvGrpSpPr>
        <p:grpSpPr>
          <a:xfrm>
            <a:off x="2170126" y="3012988"/>
            <a:ext cx="768000" cy="410700"/>
            <a:chOff x="2170126" y="3012988"/>
            <a:chExt cx="768000" cy="410700"/>
          </a:xfrm>
        </p:grpSpPr>
        <p:sp>
          <p:nvSpPr>
            <p:cNvPr id="128" name="Google Shape;128;p18"/>
            <p:cNvSpPr/>
            <p:nvPr/>
          </p:nvSpPr>
          <p:spPr>
            <a:xfrm>
              <a:off x="2170126" y="3012988"/>
              <a:ext cx="768000" cy="4107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Kernel</a:t>
              </a:r>
              <a:endParaRPr b="0" i="0" sz="1400" u="none" cap="none" strike="noStrike">
                <a:solidFill>
                  <a:srgbClr val="000000"/>
                </a:solidFill>
                <a:latin typeface="Arial"/>
                <a:ea typeface="Arial"/>
                <a:cs typeface="Arial"/>
                <a:sym typeface="Arial"/>
              </a:endParaRPr>
            </a:p>
          </p:txBody>
        </p:sp>
        <p:sp>
          <p:nvSpPr>
            <p:cNvPr id="129" name="Google Shape;129;p18"/>
            <p:cNvSpPr/>
            <p:nvPr/>
          </p:nvSpPr>
          <p:spPr>
            <a:xfrm>
              <a:off x="2209330" y="3135739"/>
              <a:ext cx="698100" cy="2388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Linux</a:t>
              </a:r>
              <a:endParaRPr b="0" i="0" sz="1400" u="none" cap="none" strike="noStrike">
                <a:solidFill>
                  <a:srgbClr val="000000"/>
                </a:solidFill>
                <a:latin typeface="Arial"/>
                <a:ea typeface="Arial"/>
                <a:cs typeface="Arial"/>
                <a:sym typeface="Arial"/>
              </a:endParaRPr>
            </a:p>
          </p:txBody>
        </p:sp>
      </p:grpSp>
      <p:sp>
        <p:nvSpPr>
          <p:cNvPr id="130" name="Google Shape;130;p18"/>
          <p:cNvSpPr/>
          <p:nvPr/>
        </p:nvSpPr>
        <p:spPr>
          <a:xfrm>
            <a:off x="3055056" y="1802220"/>
            <a:ext cx="3281100" cy="1213200"/>
          </a:xfrm>
          <a:prstGeom prst="roundRect">
            <a:avLst>
              <a:gd fmla="val 2695"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31" name="Google Shape;131;p18"/>
          <p:cNvSpPr/>
          <p:nvPr/>
        </p:nvSpPr>
        <p:spPr>
          <a:xfrm>
            <a:off x="3055056" y="1693340"/>
            <a:ext cx="32838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Arene API</a:t>
            </a:r>
            <a:endParaRPr i="0" sz="1400" u="none" cap="none" strike="noStrike">
              <a:solidFill>
                <a:srgbClr val="000000"/>
              </a:solidFill>
              <a:latin typeface="Open Sans"/>
              <a:ea typeface="Open Sans"/>
              <a:cs typeface="Open Sans"/>
              <a:sym typeface="Open Sans"/>
            </a:endParaRPr>
          </a:p>
        </p:txBody>
      </p:sp>
      <p:sp>
        <p:nvSpPr>
          <p:cNvPr id="132" name="Google Shape;132;p18"/>
          <p:cNvSpPr/>
          <p:nvPr/>
        </p:nvSpPr>
        <p:spPr>
          <a:xfrm>
            <a:off x="3055055" y="1214964"/>
            <a:ext cx="3293400" cy="450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133" name="Google Shape;133;p18"/>
          <p:cNvSpPr/>
          <p:nvPr/>
        </p:nvSpPr>
        <p:spPr>
          <a:xfrm>
            <a:off x="3055056" y="3015321"/>
            <a:ext cx="3281100" cy="4332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Kernel</a:t>
            </a:r>
            <a:endParaRPr i="0" sz="1400" u="none" cap="none" strike="noStrike">
              <a:solidFill>
                <a:srgbClr val="000000"/>
              </a:solidFill>
              <a:latin typeface="Open Sans"/>
              <a:ea typeface="Open Sans"/>
              <a:cs typeface="Open Sans"/>
              <a:sym typeface="Open Sans"/>
            </a:endParaRPr>
          </a:p>
        </p:txBody>
      </p:sp>
      <p:sp>
        <p:nvSpPr>
          <p:cNvPr id="134" name="Google Shape;134;p18"/>
          <p:cNvSpPr/>
          <p:nvPr/>
        </p:nvSpPr>
        <p:spPr>
          <a:xfrm>
            <a:off x="3068524" y="1231569"/>
            <a:ext cx="925500" cy="295200"/>
          </a:xfrm>
          <a:prstGeom prst="rect">
            <a:avLst/>
          </a:prstGeom>
          <a:solidFill>
            <a:srgbClr val="F2F2F2"/>
          </a:solidFill>
          <a:ln cap="flat" cmpd="sng" w="9525">
            <a:solidFill>
              <a:srgbClr val="BFBFBF"/>
            </a:solidFill>
            <a:prstDash val="solid"/>
            <a:round/>
            <a:headEnd len="sm" w="sm" type="none"/>
            <a:tailEnd len="sm" w="sm" type="none"/>
          </a:ln>
        </p:spPr>
        <p:txBody>
          <a:bodyPr anchorCtr="0" anchor="ctr"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IC*/IVI HMI Applications</a:t>
            </a:r>
            <a:endParaRPr i="0" sz="1400" u="none" cap="none" strike="noStrike">
              <a:solidFill>
                <a:srgbClr val="000000"/>
              </a:solidFill>
              <a:latin typeface="Open Sans"/>
              <a:ea typeface="Open Sans"/>
              <a:cs typeface="Open Sans"/>
              <a:sym typeface="Open Sans"/>
            </a:endParaRPr>
          </a:p>
        </p:txBody>
      </p:sp>
      <p:sp>
        <p:nvSpPr>
          <p:cNvPr id="135" name="Google Shape;135;p18"/>
          <p:cNvSpPr/>
          <p:nvPr/>
        </p:nvSpPr>
        <p:spPr>
          <a:xfrm>
            <a:off x="3068524" y="3138073"/>
            <a:ext cx="3101700" cy="2388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Linux</a:t>
            </a:r>
            <a:endParaRPr i="0" sz="1400" u="none" cap="none" strike="noStrike">
              <a:solidFill>
                <a:srgbClr val="000000"/>
              </a:solidFill>
              <a:latin typeface="Open Sans"/>
              <a:ea typeface="Open Sans"/>
              <a:cs typeface="Open Sans"/>
              <a:sym typeface="Open Sans"/>
            </a:endParaRPr>
          </a:p>
        </p:txBody>
      </p:sp>
      <p:sp>
        <p:nvSpPr>
          <p:cNvPr id="136" name="Google Shape;136;p18"/>
          <p:cNvSpPr/>
          <p:nvPr/>
        </p:nvSpPr>
        <p:spPr>
          <a:xfrm>
            <a:off x="2120180" y="1794769"/>
            <a:ext cx="857100" cy="1218900"/>
          </a:xfrm>
          <a:prstGeom prst="roundRect">
            <a:avLst>
              <a:gd fmla="val 2695"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37" name="Google Shape;137;p18"/>
          <p:cNvSpPr/>
          <p:nvPr/>
        </p:nvSpPr>
        <p:spPr>
          <a:xfrm>
            <a:off x="2118199" y="1691812"/>
            <a:ext cx="8646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Safety API</a:t>
            </a:r>
            <a:endParaRPr i="0" sz="1400" u="none" cap="none" strike="noStrike">
              <a:solidFill>
                <a:srgbClr val="000000"/>
              </a:solidFill>
              <a:latin typeface="Open Sans"/>
              <a:ea typeface="Open Sans"/>
              <a:cs typeface="Open Sans"/>
              <a:sym typeface="Open Sans"/>
            </a:endParaRPr>
          </a:p>
        </p:txBody>
      </p:sp>
      <p:sp>
        <p:nvSpPr>
          <p:cNvPr id="138" name="Google Shape;138;p18"/>
          <p:cNvSpPr/>
          <p:nvPr/>
        </p:nvSpPr>
        <p:spPr>
          <a:xfrm>
            <a:off x="2118198" y="3013543"/>
            <a:ext cx="859200" cy="4377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Kernel</a:t>
            </a:r>
            <a:endParaRPr i="0" sz="1400" u="none" cap="none" strike="noStrike">
              <a:solidFill>
                <a:srgbClr val="000000"/>
              </a:solidFill>
              <a:latin typeface="Open Sans"/>
              <a:ea typeface="Open Sans"/>
              <a:cs typeface="Open Sans"/>
              <a:sym typeface="Open Sans"/>
            </a:endParaRPr>
          </a:p>
        </p:txBody>
      </p:sp>
      <p:sp>
        <p:nvSpPr>
          <p:cNvPr id="139" name="Google Shape;139;p18"/>
          <p:cNvSpPr/>
          <p:nvPr/>
        </p:nvSpPr>
        <p:spPr>
          <a:xfrm>
            <a:off x="2184827" y="3136295"/>
            <a:ext cx="738900" cy="2388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RTOS</a:t>
            </a:r>
            <a:endParaRPr b="0" i="0" sz="1400" u="none" cap="none" strike="noStrike">
              <a:solidFill>
                <a:srgbClr val="000000"/>
              </a:solidFill>
              <a:latin typeface="Arial"/>
              <a:ea typeface="Arial"/>
              <a:cs typeface="Arial"/>
              <a:sym typeface="Arial"/>
            </a:endParaRPr>
          </a:p>
        </p:txBody>
      </p:sp>
      <p:sp>
        <p:nvSpPr>
          <p:cNvPr id="140" name="Google Shape;140;p18"/>
          <p:cNvSpPr/>
          <p:nvPr/>
        </p:nvSpPr>
        <p:spPr>
          <a:xfrm>
            <a:off x="2123421" y="4169955"/>
            <a:ext cx="4185600" cy="1194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Application CPU</a:t>
            </a:r>
            <a:endParaRPr b="0" i="0" sz="1400" u="none" cap="none" strike="noStrike">
              <a:solidFill>
                <a:srgbClr val="000000"/>
              </a:solidFill>
              <a:latin typeface="Arial"/>
              <a:ea typeface="Arial"/>
              <a:cs typeface="Arial"/>
              <a:sym typeface="Arial"/>
            </a:endParaRPr>
          </a:p>
        </p:txBody>
      </p:sp>
      <p:sp>
        <p:nvSpPr>
          <p:cNvPr id="141" name="Google Shape;141;p18"/>
          <p:cNvSpPr/>
          <p:nvPr/>
        </p:nvSpPr>
        <p:spPr>
          <a:xfrm>
            <a:off x="2123421" y="3807897"/>
            <a:ext cx="4185600" cy="261300"/>
          </a:xfrm>
          <a:prstGeom prst="rect">
            <a:avLst/>
          </a:prstGeom>
          <a:solidFill>
            <a:srgbClr val="F2F2F2"/>
          </a:solidFill>
          <a:ln cap="flat" cmpd="sng" w="9525">
            <a:solidFill>
              <a:srgbClr val="A5A5A5"/>
            </a:solidFill>
            <a:prstDash val="solid"/>
            <a:round/>
            <a:headEnd len="sm" w="sm" type="none"/>
            <a:tailEnd len="sm" w="sm" type="none"/>
          </a:ln>
        </p:spPr>
        <p:txBody>
          <a:bodyPr anchorCtr="0" anchor="b"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Arial"/>
                <a:ea typeface="Arial"/>
                <a:cs typeface="Arial"/>
                <a:sym typeface="Arial"/>
              </a:rPr>
              <a:t>Application CPU Drivers</a:t>
            </a:r>
            <a:endParaRPr b="0" i="0" sz="1400" u="none" cap="none" strike="noStrike">
              <a:solidFill>
                <a:srgbClr val="000000"/>
              </a:solidFill>
              <a:latin typeface="Arial"/>
              <a:ea typeface="Arial"/>
              <a:cs typeface="Arial"/>
              <a:sym typeface="Arial"/>
            </a:endParaRPr>
          </a:p>
        </p:txBody>
      </p:sp>
      <p:sp>
        <p:nvSpPr>
          <p:cNvPr id="142" name="Google Shape;142;p18"/>
          <p:cNvSpPr/>
          <p:nvPr/>
        </p:nvSpPr>
        <p:spPr>
          <a:xfrm>
            <a:off x="2123420" y="4316917"/>
            <a:ext cx="41841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Shared Memory</a:t>
            </a:r>
            <a:endParaRPr b="0" i="0" sz="1400" u="none" cap="none" strike="noStrike">
              <a:solidFill>
                <a:srgbClr val="000000"/>
              </a:solidFill>
              <a:latin typeface="Arial"/>
              <a:ea typeface="Arial"/>
              <a:cs typeface="Arial"/>
              <a:sym typeface="Arial"/>
            </a:endParaRPr>
          </a:p>
        </p:txBody>
      </p:sp>
      <p:sp>
        <p:nvSpPr>
          <p:cNvPr id="143" name="Google Shape;143;p18"/>
          <p:cNvSpPr/>
          <p:nvPr/>
        </p:nvSpPr>
        <p:spPr>
          <a:xfrm>
            <a:off x="2122612" y="4423163"/>
            <a:ext cx="41823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Ethernet</a:t>
            </a:r>
            <a:endParaRPr b="0" i="0" sz="1400" u="none" cap="none" strike="noStrike">
              <a:solidFill>
                <a:srgbClr val="000000"/>
              </a:solidFill>
              <a:latin typeface="Arial"/>
              <a:ea typeface="Arial"/>
              <a:cs typeface="Arial"/>
              <a:sym typeface="Arial"/>
            </a:endParaRPr>
          </a:p>
        </p:txBody>
      </p:sp>
      <p:sp>
        <p:nvSpPr>
          <p:cNvPr id="144" name="Google Shape;144;p18"/>
          <p:cNvSpPr/>
          <p:nvPr/>
        </p:nvSpPr>
        <p:spPr>
          <a:xfrm>
            <a:off x="2122612" y="4527940"/>
            <a:ext cx="4180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PCIe</a:t>
            </a:r>
            <a:endParaRPr b="0" i="0" sz="1400" u="none" cap="none" strike="noStrike">
              <a:solidFill>
                <a:srgbClr val="000000"/>
              </a:solidFill>
              <a:latin typeface="Arial"/>
              <a:ea typeface="Arial"/>
              <a:cs typeface="Arial"/>
              <a:sym typeface="Arial"/>
            </a:endParaRPr>
          </a:p>
        </p:txBody>
      </p:sp>
      <p:sp>
        <p:nvSpPr>
          <p:cNvPr id="145" name="Google Shape;145;p18"/>
          <p:cNvSpPr/>
          <p:nvPr/>
        </p:nvSpPr>
        <p:spPr>
          <a:xfrm>
            <a:off x="2122612" y="4169955"/>
            <a:ext cx="5050800" cy="1194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Open Sans"/>
                <a:ea typeface="Open Sans"/>
                <a:cs typeface="Open Sans"/>
                <a:sym typeface="Open Sans"/>
              </a:rPr>
              <a:t>Application CPU</a:t>
            </a:r>
            <a:endParaRPr i="0" sz="1400" u="none" cap="none" strike="noStrike">
              <a:solidFill>
                <a:srgbClr val="000000"/>
              </a:solidFill>
              <a:latin typeface="Open Sans"/>
              <a:ea typeface="Open Sans"/>
              <a:cs typeface="Open Sans"/>
              <a:sym typeface="Open Sans"/>
            </a:endParaRPr>
          </a:p>
        </p:txBody>
      </p:sp>
      <p:sp>
        <p:nvSpPr>
          <p:cNvPr id="146" name="Google Shape;146;p18"/>
          <p:cNvSpPr/>
          <p:nvPr/>
        </p:nvSpPr>
        <p:spPr>
          <a:xfrm>
            <a:off x="2122611" y="3807897"/>
            <a:ext cx="4212600" cy="261300"/>
          </a:xfrm>
          <a:prstGeom prst="rect">
            <a:avLst/>
          </a:prstGeom>
          <a:solidFill>
            <a:srgbClr val="F2F2F2"/>
          </a:solidFill>
          <a:ln cap="flat" cmpd="sng" w="9525">
            <a:solidFill>
              <a:srgbClr val="A5A5A5"/>
            </a:solidFill>
            <a:prstDash val="solid"/>
            <a:round/>
            <a:headEnd len="sm" w="sm" type="none"/>
            <a:tailEnd len="sm" w="sm" type="none"/>
          </a:ln>
        </p:spPr>
        <p:txBody>
          <a:bodyPr anchorCtr="0" anchor="b"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i="0" lang="en" sz="600" u="none" cap="none" strike="noStrike">
                <a:solidFill>
                  <a:srgbClr val="000000"/>
                </a:solidFill>
                <a:latin typeface="Open Sans"/>
                <a:ea typeface="Open Sans"/>
                <a:cs typeface="Open Sans"/>
                <a:sym typeface="Open Sans"/>
              </a:rPr>
              <a:t>Application CPU Drivers</a:t>
            </a:r>
            <a:endParaRPr i="0" sz="1300" u="none" cap="none" strike="noStrike">
              <a:solidFill>
                <a:srgbClr val="000000"/>
              </a:solidFill>
              <a:latin typeface="Open Sans"/>
              <a:ea typeface="Open Sans"/>
              <a:cs typeface="Open Sans"/>
              <a:sym typeface="Open Sans"/>
            </a:endParaRPr>
          </a:p>
        </p:txBody>
      </p:sp>
      <p:sp>
        <p:nvSpPr>
          <p:cNvPr id="147" name="Google Shape;147;p18"/>
          <p:cNvSpPr/>
          <p:nvPr/>
        </p:nvSpPr>
        <p:spPr>
          <a:xfrm>
            <a:off x="2122610" y="4316917"/>
            <a:ext cx="5050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Shared Memory</a:t>
            </a:r>
            <a:endParaRPr i="0" sz="1400" u="none" cap="none" strike="noStrike">
              <a:solidFill>
                <a:srgbClr val="000000"/>
              </a:solidFill>
              <a:latin typeface="Open Sans"/>
              <a:ea typeface="Open Sans"/>
              <a:cs typeface="Open Sans"/>
              <a:sym typeface="Open Sans"/>
            </a:endParaRPr>
          </a:p>
        </p:txBody>
      </p:sp>
      <p:sp>
        <p:nvSpPr>
          <p:cNvPr id="148" name="Google Shape;148;p18"/>
          <p:cNvSpPr/>
          <p:nvPr/>
        </p:nvSpPr>
        <p:spPr>
          <a:xfrm>
            <a:off x="2121802" y="4423163"/>
            <a:ext cx="5050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Ethernet</a:t>
            </a:r>
            <a:endParaRPr i="0" sz="1400" u="none" cap="none" strike="noStrike">
              <a:solidFill>
                <a:srgbClr val="000000"/>
              </a:solidFill>
              <a:latin typeface="Open Sans"/>
              <a:ea typeface="Open Sans"/>
              <a:cs typeface="Open Sans"/>
              <a:sym typeface="Open Sans"/>
            </a:endParaRPr>
          </a:p>
        </p:txBody>
      </p:sp>
      <p:sp>
        <p:nvSpPr>
          <p:cNvPr id="149" name="Google Shape;149;p18"/>
          <p:cNvSpPr/>
          <p:nvPr/>
        </p:nvSpPr>
        <p:spPr>
          <a:xfrm>
            <a:off x="2121802" y="4527940"/>
            <a:ext cx="5050800" cy="75900"/>
          </a:xfrm>
          <a:prstGeom prst="rect">
            <a:avLst/>
          </a:prstGeom>
          <a:solidFill>
            <a:srgbClr val="BFBFBF"/>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PCIe</a:t>
            </a:r>
            <a:endParaRPr i="0" sz="1400" u="none" cap="none" strike="noStrike">
              <a:solidFill>
                <a:srgbClr val="000000"/>
              </a:solidFill>
              <a:latin typeface="Open Sans"/>
              <a:ea typeface="Open Sans"/>
              <a:cs typeface="Open Sans"/>
              <a:sym typeface="Open Sans"/>
            </a:endParaRPr>
          </a:p>
        </p:txBody>
      </p:sp>
      <p:sp>
        <p:nvSpPr>
          <p:cNvPr id="150" name="Google Shape;150;p18"/>
          <p:cNvSpPr/>
          <p:nvPr/>
        </p:nvSpPr>
        <p:spPr>
          <a:xfrm>
            <a:off x="2124230" y="3810331"/>
            <a:ext cx="4211100" cy="92100"/>
          </a:xfrm>
          <a:prstGeom prst="rect">
            <a:avLst/>
          </a:prstGeom>
          <a:solidFill>
            <a:srgbClr val="F2F2F2"/>
          </a:solidFill>
          <a:ln cap="flat" cmpd="sng" w="9525">
            <a:solidFill>
              <a:srgbClr val="A5A5A5"/>
            </a:solidFill>
            <a:prstDash val="solid"/>
            <a:round/>
            <a:headEnd len="sm" w="sm" type="none"/>
            <a:tailEnd len="sm" w="sm" type="none"/>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700"/>
              <a:buFont typeface="Arial"/>
              <a:buNone/>
            </a:pPr>
            <a:r>
              <a:rPr lang="en" sz="600">
                <a:latin typeface="Open Sans"/>
                <a:ea typeface="Open Sans"/>
                <a:cs typeface="Open Sans"/>
                <a:sym typeface="Open Sans"/>
              </a:rPr>
              <a:t>Hardware Interface</a:t>
            </a:r>
            <a:endParaRPr i="0" sz="1300" u="none" cap="none" strike="noStrike">
              <a:solidFill>
                <a:srgbClr val="000000"/>
              </a:solidFill>
              <a:latin typeface="Open Sans"/>
              <a:ea typeface="Open Sans"/>
              <a:cs typeface="Open Sans"/>
              <a:sym typeface="Open Sans"/>
            </a:endParaRPr>
          </a:p>
        </p:txBody>
      </p:sp>
      <p:sp>
        <p:nvSpPr>
          <p:cNvPr id="151" name="Google Shape;151;p18"/>
          <p:cNvSpPr/>
          <p:nvPr/>
        </p:nvSpPr>
        <p:spPr>
          <a:xfrm>
            <a:off x="1355948" y="1794770"/>
            <a:ext cx="594000" cy="1214700"/>
          </a:xfrm>
          <a:prstGeom prst="roundRect">
            <a:avLst>
              <a:gd fmla="val 290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52" name="Google Shape;152;p18"/>
          <p:cNvSpPr/>
          <p:nvPr/>
        </p:nvSpPr>
        <p:spPr>
          <a:xfrm>
            <a:off x="6407838" y="3012988"/>
            <a:ext cx="768000" cy="7188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Kernel</a:t>
            </a:r>
            <a:endParaRPr i="0" sz="1400" u="none" cap="none" strike="noStrike">
              <a:solidFill>
                <a:srgbClr val="000000"/>
              </a:solidFill>
              <a:latin typeface="Open Sans"/>
              <a:ea typeface="Open Sans"/>
              <a:cs typeface="Open Sans"/>
              <a:sym typeface="Open Sans"/>
            </a:endParaRPr>
          </a:p>
        </p:txBody>
      </p:sp>
      <p:sp>
        <p:nvSpPr>
          <p:cNvPr id="153" name="Google Shape;153;p18"/>
          <p:cNvSpPr/>
          <p:nvPr/>
        </p:nvSpPr>
        <p:spPr>
          <a:xfrm>
            <a:off x="6438458" y="3271719"/>
            <a:ext cx="706500" cy="2388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Secure OS</a:t>
            </a:r>
            <a:endParaRPr i="0" sz="1400" u="none" cap="none" strike="noStrike">
              <a:solidFill>
                <a:srgbClr val="000000"/>
              </a:solidFill>
              <a:latin typeface="Open Sans"/>
              <a:ea typeface="Open Sans"/>
              <a:cs typeface="Open Sans"/>
              <a:sym typeface="Open Sans"/>
            </a:endParaRPr>
          </a:p>
        </p:txBody>
      </p:sp>
      <p:sp>
        <p:nvSpPr>
          <p:cNvPr id="154" name="Google Shape;154;p18"/>
          <p:cNvSpPr/>
          <p:nvPr/>
        </p:nvSpPr>
        <p:spPr>
          <a:xfrm>
            <a:off x="6405501" y="1790736"/>
            <a:ext cx="768000" cy="1218900"/>
          </a:xfrm>
          <a:prstGeom prst="roundRect">
            <a:avLst>
              <a:gd fmla="val 2695"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55" name="Google Shape;155;p18"/>
          <p:cNvSpPr/>
          <p:nvPr/>
        </p:nvSpPr>
        <p:spPr>
          <a:xfrm>
            <a:off x="6406260" y="1687779"/>
            <a:ext cx="7725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Global Platform API</a:t>
            </a:r>
            <a:endParaRPr i="0" sz="1400" u="none" cap="none" strike="noStrike">
              <a:solidFill>
                <a:srgbClr val="000000"/>
              </a:solidFill>
              <a:latin typeface="Open Sans"/>
              <a:ea typeface="Open Sans"/>
              <a:cs typeface="Open Sans"/>
              <a:sym typeface="Open Sans"/>
            </a:endParaRPr>
          </a:p>
        </p:txBody>
      </p:sp>
      <p:sp>
        <p:nvSpPr>
          <p:cNvPr id="156" name="Google Shape;156;p18"/>
          <p:cNvSpPr/>
          <p:nvPr/>
        </p:nvSpPr>
        <p:spPr>
          <a:xfrm>
            <a:off x="6410989" y="1215789"/>
            <a:ext cx="762300" cy="4488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157" name="Google Shape;157;p18"/>
          <p:cNvSpPr/>
          <p:nvPr/>
        </p:nvSpPr>
        <p:spPr>
          <a:xfrm>
            <a:off x="6467955" y="1226616"/>
            <a:ext cx="670500" cy="4230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Trustlets</a:t>
            </a:r>
            <a:endParaRPr i="0" sz="600" u="none" cap="none" strike="noStrike">
              <a:solidFill>
                <a:srgbClr val="000000"/>
              </a:solidFill>
              <a:latin typeface="Open Sans"/>
              <a:ea typeface="Open Sans"/>
              <a:cs typeface="Open Sans"/>
              <a:sym typeface="Open Sans"/>
            </a:endParaRPr>
          </a:p>
        </p:txBody>
      </p:sp>
      <p:cxnSp>
        <p:nvCxnSpPr>
          <p:cNvPr id="158" name="Google Shape;158;p18"/>
          <p:cNvCxnSpPr>
            <a:stCxn id="132" idx="0"/>
            <a:endCxn id="133" idx="0"/>
          </p:cNvCxnSpPr>
          <p:nvPr/>
        </p:nvCxnSpPr>
        <p:spPr>
          <a:xfrm flipH="1">
            <a:off x="4695755" y="1214964"/>
            <a:ext cx="6000" cy="1800300"/>
          </a:xfrm>
          <a:prstGeom prst="straightConnector1">
            <a:avLst/>
          </a:prstGeom>
          <a:noFill/>
          <a:ln cap="flat" cmpd="sng" w="12700">
            <a:solidFill>
              <a:srgbClr val="A5A5A5"/>
            </a:solidFill>
            <a:prstDash val="dash"/>
            <a:round/>
            <a:headEnd len="sm" w="sm" type="none"/>
            <a:tailEnd len="sm" w="sm" type="none"/>
          </a:ln>
        </p:spPr>
      </p:cxnSp>
      <p:sp>
        <p:nvSpPr>
          <p:cNvPr id="159" name="Google Shape;159;p18"/>
          <p:cNvSpPr/>
          <p:nvPr/>
        </p:nvSpPr>
        <p:spPr>
          <a:xfrm>
            <a:off x="6897121" y="4169954"/>
            <a:ext cx="276300" cy="759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600"/>
              <a:buFont typeface="Arial"/>
              <a:buNone/>
            </a:pPr>
            <a:r>
              <a:rPr i="0" lang="en" sz="500" u="none" cap="none" strike="noStrike">
                <a:solidFill>
                  <a:srgbClr val="000000"/>
                </a:solidFill>
                <a:latin typeface="Open Sans"/>
                <a:ea typeface="Open Sans"/>
                <a:cs typeface="Open Sans"/>
                <a:sym typeface="Open Sans"/>
              </a:rPr>
              <a:t>ROM</a:t>
            </a:r>
            <a:endParaRPr i="0" sz="1300" u="none" cap="none" strike="noStrike">
              <a:solidFill>
                <a:srgbClr val="000000"/>
              </a:solidFill>
              <a:latin typeface="Open Sans"/>
              <a:ea typeface="Open Sans"/>
              <a:cs typeface="Open Sans"/>
              <a:sym typeface="Open Sans"/>
            </a:endParaRPr>
          </a:p>
        </p:txBody>
      </p:sp>
      <p:sp>
        <p:nvSpPr>
          <p:cNvPr id="160" name="Google Shape;160;p18"/>
          <p:cNvSpPr/>
          <p:nvPr/>
        </p:nvSpPr>
        <p:spPr>
          <a:xfrm>
            <a:off x="4746992" y="1229484"/>
            <a:ext cx="1561500" cy="4230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Out-car communication</a:t>
            </a:r>
            <a:endParaRPr i="0" sz="1400" u="none" cap="none" strike="noStrike">
              <a:solidFill>
                <a:srgbClr val="000000"/>
              </a:solidFill>
              <a:latin typeface="Open Sans"/>
              <a:ea typeface="Open Sans"/>
              <a:cs typeface="Open Sans"/>
              <a:sym typeface="Open Sans"/>
            </a:endParaRPr>
          </a:p>
        </p:txBody>
      </p:sp>
      <p:sp>
        <p:nvSpPr>
          <p:cNvPr id="161" name="Google Shape;161;p18"/>
          <p:cNvSpPr txBox="1"/>
          <p:nvPr/>
        </p:nvSpPr>
        <p:spPr>
          <a:xfrm rot="-5400000">
            <a:off x="4455430" y="2687496"/>
            <a:ext cx="5451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A5A5A5"/>
                </a:solidFill>
                <a:latin typeface="Arial"/>
                <a:ea typeface="Arial"/>
                <a:cs typeface="Arial"/>
                <a:sym typeface="Arial"/>
              </a:rPr>
              <a:t>Process separation</a:t>
            </a:r>
            <a:endParaRPr b="0" i="0" sz="1400" u="none" cap="none" strike="noStrike">
              <a:solidFill>
                <a:srgbClr val="000000"/>
              </a:solidFill>
              <a:latin typeface="Arial"/>
              <a:ea typeface="Arial"/>
              <a:cs typeface="Arial"/>
              <a:sym typeface="Arial"/>
            </a:endParaRPr>
          </a:p>
        </p:txBody>
      </p:sp>
      <p:sp>
        <p:nvSpPr>
          <p:cNvPr id="162" name="Google Shape;162;p18"/>
          <p:cNvSpPr/>
          <p:nvPr/>
        </p:nvSpPr>
        <p:spPr>
          <a:xfrm rot="-5400000">
            <a:off x="6177579" y="3304729"/>
            <a:ext cx="656400" cy="1266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Initialization</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rot="-5400000">
            <a:off x="3185" y="2365146"/>
            <a:ext cx="1066200" cy="175800"/>
          </a:xfrm>
          <a:prstGeom prst="rect">
            <a:avLst/>
          </a:prstGeom>
          <a:solidFill>
            <a:srgbClr val="D8D8D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Function foo</a:t>
            </a:r>
            <a:endParaRPr i="0" sz="1400" u="none" cap="none" strike="noStrike">
              <a:solidFill>
                <a:srgbClr val="000000"/>
              </a:solidFill>
              <a:latin typeface="Open Sans"/>
              <a:ea typeface="Open Sans"/>
              <a:cs typeface="Open Sans"/>
              <a:sym typeface="Open Sans"/>
            </a:endParaRPr>
          </a:p>
        </p:txBody>
      </p:sp>
      <p:sp>
        <p:nvSpPr>
          <p:cNvPr id="164" name="Google Shape;164;p18"/>
          <p:cNvSpPr/>
          <p:nvPr/>
        </p:nvSpPr>
        <p:spPr>
          <a:xfrm rot="-5400000">
            <a:off x="192940" y="2362164"/>
            <a:ext cx="1066200" cy="175800"/>
          </a:xfrm>
          <a:prstGeom prst="rect">
            <a:avLst/>
          </a:prstGeom>
          <a:solidFill>
            <a:srgbClr val="D8D8D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Function bar</a:t>
            </a:r>
            <a:endParaRPr i="0" sz="1400" u="none" cap="none" strike="noStrike">
              <a:solidFill>
                <a:srgbClr val="000000"/>
              </a:solidFill>
              <a:latin typeface="Open Sans"/>
              <a:ea typeface="Open Sans"/>
              <a:cs typeface="Open Sans"/>
              <a:sym typeface="Open Sans"/>
            </a:endParaRPr>
          </a:p>
        </p:txBody>
      </p:sp>
      <p:sp>
        <p:nvSpPr>
          <p:cNvPr id="165" name="Google Shape;165;p18"/>
          <p:cNvSpPr/>
          <p:nvPr/>
        </p:nvSpPr>
        <p:spPr>
          <a:xfrm rot="-5400000">
            <a:off x="383025" y="2359782"/>
            <a:ext cx="1066200" cy="175800"/>
          </a:xfrm>
          <a:prstGeom prst="rect">
            <a:avLst/>
          </a:prstGeom>
          <a:solidFill>
            <a:srgbClr val="D8D8D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Function zed</a:t>
            </a:r>
            <a:endParaRPr i="0" sz="1400" u="none" cap="none" strike="noStrike">
              <a:solidFill>
                <a:srgbClr val="000000"/>
              </a:solidFill>
              <a:latin typeface="Open Sans"/>
              <a:ea typeface="Open Sans"/>
              <a:cs typeface="Open Sans"/>
              <a:sym typeface="Open Sans"/>
            </a:endParaRPr>
          </a:p>
        </p:txBody>
      </p:sp>
      <p:sp>
        <p:nvSpPr>
          <p:cNvPr id="166" name="Google Shape;166;p18"/>
          <p:cNvSpPr/>
          <p:nvPr/>
        </p:nvSpPr>
        <p:spPr>
          <a:xfrm rot="-5400000">
            <a:off x="569367" y="2359567"/>
            <a:ext cx="1066200" cy="175800"/>
          </a:xfrm>
          <a:prstGeom prst="rect">
            <a:avLst/>
          </a:prstGeom>
          <a:solidFill>
            <a:srgbClr val="D8D8D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Communication stack</a:t>
            </a:r>
            <a:endParaRPr i="0" sz="1400" u="none" cap="none" strike="noStrike">
              <a:solidFill>
                <a:srgbClr val="000000"/>
              </a:solidFill>
              <a:latin typeface="Open Sans"/>
              <a:ea typeface="Open Sans"/>
              <a:cs typeface="Open Sans"/>
              <a:sym typeface="Open Sans"/>
            </a:endParaRPr>
          </a:p>
        </p:txBody>
      </p:sp>
      <p:sp>
        <p:nvSpPr>
          <p:cNvPr id="167" name="Google Shape;167;p18"/>
          <p:cNvSpPr/>
          <p:nvPr/>
        </p:nvSpPr>
        <p:spPr>
          <a:xfrm>
            <a:off x="697974" y="3047835"/>
            <a:ext cx="492000" cy="3582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OS</a:t>
            </a:r>
            <a:endParaRPr i="0" sz="1400" u="none" cap="none" strike="noStrike">
              <a:solidFill>
                <a:srgbClr val="000000"/>
              </a:solidFill>
              <a:latin typeface="Open Sans"/>
              <a:ea typeface="Open Sans"/>
              <a:cs typeface="Open Sans"/>
              <a:sym typeface="Open Sans"/>
            </a:endParaRPr>
          </a:p>
        </p:txBody>
      </p:sp>
      <p:sp>
        <p:nvSpPr>
          <p:cNvPr id="168" name="Google Shape;168;p18"/>
          <p:cNvSpPr/>
          <p:nvPr/>
        </p:nvSpPr>
        <p:spPr>
          <a:xfrm rot="-5400000">
            <a:off x="329314" y="3387452"/>
            <a:ext cx="421200" cy="1686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Firewall</a:t>
            </a:r>
            <a:endParaRPr b="0" i="0" sz="1400" u="none" cap="none" strike="noStrike">
              <a:solidFill>
                <a:srgbClr val="000000"/>
              </a:solidFill>
              <a:latin typeface="Arial"/>
              <a:ea typeface="Arial"/>
              <a:cs typeface="Arial"/>
              <a:sym typeface="Arial"/>
            </a:endParaRPr>
          </a:p>
        </p:txBody>
      </p:sp>
      <p:sp>
        <p:nvSpPr>
          <p:cNvPr id="169" name="Google Shape;169;p18"/>
          <p:cNvSpPr/>
          <p:nvPr/>
        </p:nvSpPr>
        <p:spPr>
          <a:xfrm>
            <a:off x="1539673" y="3030341"/>
            <a:ext cx="390900" cy="3582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OS</a:t>
            </a:r>
            <a:endParaRPr i="0" sz="1400" u="none" cap="none" strike="noStrike">
              <a:solidFill>
                <a:srgbClr val="000000"/>
              </a:solidFill>
              <a:latin typeface="Open Sans"/>
              <a:ea typeface="Open Sans"/>
              <a:cs typeface="Open Sans"/>
              <a:sym typeface="Open Sans"/>
            </a:endParaRPr>
          </a:p>
        </p:txBody>
      </p:sp>
      <p:sp>
        <p:nvSpPr>
          <p:cNvPr id="170" name="Google Shape;170;p18"/>
          <p:cNvSpPr/>
          <p:nvPr/>
        </p:nvSpPr>
        <p:spPr>
          <a:xfrm rot="-5400000">
            <a:off x="1247569" y="3385689"/>
            <a:ext cx="421200" cy="1686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Firewall</a:t>
            </a:r>
            <a:endParaRPr i="0" sz="1400" u="none" cap="none" strike="noStrike">
              <a:solidFill>
                <a:srgbClr val="000000"/>
              </a:solidFill>
              <a:latin typeface="Open Sans"/>
              <a:ea typeface="Open Sans"/>
              <a:cs typeface="Open Sans"/>
              <a:sym typeface="Open Sans"/>
            </a:endParaRPr>
          </a:p>
        </p:txBody>
      </p:sp>
      <p:sp>
        <p:nvSpPr>
          <p:cNvPr id="171" name="Google Shape;171;p18"/>
          <p:cNvSpPr/>
          <p:nvPr/>
        </p:nvSpPr>
        <p:spPr>
          <a:xfrm rot="-5400000">
            <a:off x="2020351" y="3147517"/>
            <a:ext cx="403200" cy="1686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Arial"/>
                <a:ea typeface="Arial"/>
                <a:cs typeface="Arial"/>
                <a:sym typeface="Arial"/>
              </a:rPr>
              <a:t>Firewall</a:t>
            </a:r>
            <a:endParaRPr b="0" i="0" sz="1400" u="none" cap="none" strike="noStrike">
              <a:solidFill>
                <a:srgbClr val="000000"/>
              </a:solidFill>
              <a:latin typeface="Arial"/>
              <a:ea typeface="Arial"/>
              <a:cs typeface="Arial"/>
              <a:sym typeface="Arial"/>
            </a:endParaRPr>
          </a:p>
        </p:txBody>
      </p:sp>
      <p:sp>
        <p:nvSpPr>
          <p:cNvPr id="172" name="Google Shape;172;p18"/>
          <p:cNvSpPr/>
          <p:nvPr/>
        </p:nvSpPr>
        <p:spPr>
          <a:xfrm rot="-5400000">
            <a:off x="920093" y="2362645"/>
            <a:ext cx="1066200" cy="171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lang="en" sz="500">
                <a:latin typeface="Open Sans"/>
                <a:ea typeface="Open Sans"/>
                <a:cs typeface="Open Sans"/>
                <a:sym typeface="Open Sans"/>
              </a:rPr>
              <a:t>Rea; time functions</a:t>
            </a:r>
            <a:endParaRPr i="0" sz="1300" u="none" cap="none" strike="noStrike">
              <a:solidFill>
                <a:srgbClr val="000000"/>
              </a:solidFill>
              <a:latin typeface="Open Sans"/>
              <a:ea typeface="Open Sans"/>
              <a:cs typeface="Open Sans"/>
              <a:sym typeface="Open Sans"/>
            </a:endParaRPr>
          </a:p>
        </p:txBody>
      </p:sp>
      <p:sp>
        <p:nvSpPr>
          <p:cNvPr id="173" name="Google Shape;173;p18"/>
          <p:cNvSpPr/>
          <p:nvPr/>
        </p:nvSpPr>
        <p:spPr>
          <a:xfrm>
            <a:off x="2135501" y="1919258"/>
            <a:ext cx="822000" cy="678000"/>
          </a:xfrm>
          <a:prstGeom prst="rect">
            <a:avLst/>
          </a:prstGeom>
          <a:solidFill>
            <a:srgbClr val="D8D8D8"/>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Safety Services</a:t>
            </a:r>
            <a:endParaRPr i="0" sz="1400" u="none" cap="none" strike="noStrike">
              <a:solidFill>
                <a:srgbClr val="000000"/>
              </a:solidFill>
              <a:latin typeface="Open Sans"/>
              <a:ea typeface="Open Sans"/>
              <a:cs typeface="Open Sans"/>
              <a:sym typeface="Open Sans"/>
            </a:endParaRPr>
          </a:p>
        </p:txBody>
      </p:sp>
      <p:sp>
        <p:nvSpPr>
          <p:cNvPr id="174" name="Google Shape;174;p18"/>
          <p:cNvSpPr/>
          <p:nvPr/>
        </p:nvSpPr>
        <p:spPr>
          <a:xfrm>
            <a:off x="2146757" y="2617727"/>
            <a:ext cx="810900" cy="358200"/>
          </a:xfrm>
          <a:prstGeom prst="rect">
            <a:avLst/>
          </a:prstGeom>
          <a:solidFill>
            <a:srgbClr val="F2F2F2"/>
          </a:solidFill>
          <a:ln>
            <a:noFill/>
          </a:ln>
        </p:spPr>
        <p:txBody>
          <a:bodyPr anchorCtr="0" anchor="ctr" bIns="45700" lIns="34275" spcFirstLastPara="1" rIns="3427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lang="en" sz="600">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75" name="Google Shape;175;p18"/>
          <p:cNvSpPr/>
          <p:nvPr/>
        </p:nvSpPr>
        <p:spPr>
          <a:xfrm>
            <a:off x="3068524" y="1543390"/>
            <a:ext cx="925500" cy="108900"/>
          </a:xfrm>
          <a:prstGeom prst="roundRect">
            <a:avLst>
              <a:gd fmla="val 4713" name="adj"/>
            </a:avLst>
          </a:prstGeom>
          <a:solidFill>
            <a:srgbClr val="F2F2F2"/>
          </a:solidFill>
          <a:ln cap="flat" cmpd="sng" w="9525">
            <a:solidFill>
              <a:srgbClr val="BFBFBF"/>
            </a:solidFill>
            <a:prstDash val="solid"/>
            <a:round/>
            <a:headEnd len="sm" w="sm" type="none"/>
            <a:tailEnd len="sm" w="sm" type="none"/>
          </a:ln>
        </p:spPr>
        <p:txBody>
          <a:bodyPr anchorCtr="0" anchor="t"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HMI Framework</a:t>
            </a:r>
            <a:endParaRPr i="0" sz="1400" u="none" cap="none" strike="noStrike">
              <a:solidFill>
                <a:srgbClr val="000000"/>
              </a:solidFill>
              <a:latin typeface="Open Sans"/>
              <a:ea typeface="Open Sans"/>
              <a:cs typeface="Open Sans"/>
              <a:sym typeface="Open Sans"/>
            </a:endParaRPr>
          </a:p>
        </p:txBody>
      </p:sp>
      <p:sp>
        <p:nvSpPr>
          <p:cNvPr id="176" name="Google Shape;176;p18"/>
          <p:cNvSpPr/>
          <p:nvPr/>
        </p:nvSpPr>
        <p:spPr>
          <a:xfrm>
            <a:off x="4014080" y="1238135"/>
            <a:ext cx="662400" cy="410100"/>
          </a:xfrm>
          <a:prstGeom prst="rect">
            <a:avLst/>
          </a:prstGeom>
          <a:solidFill>
            <a:srgbClr val="F2F2F2"/>
          </a:solidFill>
          <a:ln cap="flat" cmpd="sng" w="9525">
            <a:solidFill>
              <a:srgbClr val="BFBFBF"/>
            </a:solidFill>
            <a:prstDash val="solid"/>
            <a:round/>
            <a:headEnd len="sm" w="sm" type="none"/>
            <a:tailEnd len="sm" w="sm" type="none"/>
          </a:ln>
        </p:spPr>
        <p:txBody>
          <a:bodyPr anchorCtr="0" anchor="ctr" bIns="4570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i="0" lang="en" sz="600" u="none" cap="none" strike="noStrike">
                <a:solidFill>
                  <a:srgbClr val="000000"/>
                </a:solidFill>
                <a:latin typeface="Open Sans"/>
                <a:ea typeface="Open Sans"/>
                <a:cs typeface="Open Sans"/>
                <a:sym typeface="Open Sans"/>
              </a:rPr>
              <a:t>Service Applications</a:t>
            </a:r>
            <a:endParaRPr i="0" sz="1400" u="none" cap="none" strike="noStrike">
              <a:solidFill>
                <a:srgbClr val="000000"/>
              </a:solidFill>
              <a:latin typeface="Open Sans"/>
              <a:ea typeface="Open Sans"/>
              <a:cs typeface="Open Sans"/>
              <a:sym typeface="Open Sans"/>
            </a:endParaRPr>
          </a:p>
        </p:txBody>
      </p:sp>
      <p:sp>
        <p:nvSpPr>
          <p:cNvPr id="177" name="Google Shape;177;p18"/>
          <p:cNvSpPr/>
          <p:nvPr/>
        </p:nvSpPr>
        <p:spPr>
          <a:xfrm>
            <a:off x="3075854" y="1822029"/>
            <a:ext cx="2934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Navi</a:t>
            </a:r>
            <a:endParaRPr i="0" sz="1400" u="none" cap="none" strike="noStrike">
              <a:solidFill>
                <a:srgbClr val="000000"/>
              </a:solidFill>
              <a:latin typeface="Open Sans"/>
              <a:ea typeface="Open Sans"/>
              <a:cs typeface="Open Sans"/>
              <a:sym typeface="Open Sans"/>
            </a:endParaRPr>
          </a:p>
        </p:txBody>
      </p:sp>
      <p:sp>
        <p:nvSpPr>
          <p:cNvPr id="178" name="Google Shape;178;p18"/>
          <p:cNvSpPr/>
          <p:nvPr/>
        </p:nvSpPr>
        <p:spPr>
          <a:xfrm>
            <a:off x="3382954" y="1822029"/>
            <a:ext cx="2925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Audio</a:t>
            </a:r>
            <a:endParaRPr i="0" sz="1400" u="none" cap="none" strike="noStrike">
              <a:solidFill>
                <a:srgbClr val="000000"/>
              </a:solidFill>
              <a:latin typeface="Open Sans"/>
              <a:ea typeface="Open Sans"/>
              <a:cs typeface="Open Sans"/>
              <a:sym typeface="Open Sans"/>
            </a:endParaRPr>
          </a:p>
        </p:txBody>
      </p:sp>
      <p:sp>
        <p:nvSpPr>
          <p:cNvPr id="179" name="Google Shape;179;p18"/>
          <p:cNvSpPr/>
          <p:nvPr/>
        </p:nvSpPr>
        <p:spPr>
          <a:xfrm>
            <a:off x="3685620" y="1819438"/>
            <a:ext cx="2925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lang="en" sz="500">
                <a:latin typeface="Open Sans"/>
                <a:ea typeface="Open Sans"/>
                <a:cs typeface="Open Sans"/>
                <a:sym typeface="Open Sans"/>
              </a:rPr>
              <a:t>Function Foo</a:t>
            </a:r>
            <a:endParaRPr i="0" sz="1400" u="none" cap="none" strike="noStrike">
              <a:solidFill>
                <a:srgbClr val="000000"/>
              </a:solidFill>
              <a:latin typeface="Open Sans"/>
              <a:ea typeface="Open Sans"/>
              <a:cs typeface="Open Sans"/>
              <a:sym typeface="Open Sans"/>
            </a:endParaRPr>
          </a:p>
        </p:txBody>
      </p:sp>
      <p:sp>
        <p:nvSpPr>
          <p:cNvPr id="180" name="Google Shape;180;p18"/>
          <p:cNvSpPr/>
          <p:nvPr/>
        </p:nvSpPr>
        <p:spPr>
          <a:xfrm>
            <a:off x="3991897" y="1819935"/>
            <a:ext cx="2925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Data Collector</a:t>
            </a:r>
            <a:endParaRPr i="0" sz="1400" u="none" cap="none" strike="noStrike">
              <a:solidFill>
                <a:srgbClr val="000000"/>
              </a:solidFill>
              <a:latin typeface="Open Sans"/>
              <a:ea typeface="Open Sans"/>
              <a:cs typeface="Open Sans"/>
              <a:sym typeface="Open Sans"/>
            </a:endParaRPr>
          </a:p>
        </p:txBody>
      </p:sp>
      <p:sp>
        <p:nvSpPr>
          <p:cNvPr id="181" name="Google Shape;181;p18"/>
          <p:cNvSpPr/>
          <p:nvPr/>
        </p:nvSpPr>
        <p:spPr>
          <a:xfrm>
            <a:off x="4295188" y="1819438"/>
            <a:ext cx="2925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lang="en" sz="500">
                <a:latin typeface="Open Sans"/>
                <a:ea typeface="Open Sans"/>
                <a:cs typeface="Open Sans"/>
                <a:sym typeface="Open Sans"/>
              </a:rPr>
              <a:t>Function Bar</a:t>
            </a:r>
            <a:endParaRPr i="0" sz="1400" u="none" cap="none" strike="noStrike">
              <a:solidFill>
                <a:srgbClr val="000000"/>
              </a:solidFill>
              <a:latin typeface="Open Sans"/>
              <a:ea typeface="Open Sans"/>
              <a:cs typeface="Open Sans"/>
              <a:sym typeface="Open Sans"/>
            </a:endParaRPr>
          </a:p>
        </p:txBody>
      </p:sp>
      <p:sp>
        <p:nvSpPr>
          <p:cNvPr id="182" name="Google Shape;182;p18"/>
          <p:cNvSpPr/>
          <p:nvPr/>
        </p:nvSpPr>
        <p:spPr>
          <a:xfrm>
            <a:off x="3075185" y="2531185"/>
            <a:ext cx="1512600" cy="1833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lang="en" sz="500">
                <a:latin typeface="Open Sans"/>
                <a:ea typeface="Open Sans"/>
                <a:cs typeface="Open Sans"/>
                <a:sym typeface="Open Sans"/>
              </a:rPr>
              <a:t>Middleware</a:t>
            </a:r>
            <a:endParaRPr i="0" sz="1400" u="none" cap="none" strike="noStrike">
              <a:solidFill>
                <a:srgbClr val="000000"/>
              </a:solidFill>
              <a:latin typeface="Open Sans"/>
              <a:ea typeface="Open Sans"/>
              <a:cs typeface="Open Sans"/>
              <a:sym typeface="Open Sans"/>
            </a:endParaRPr>
          </a:p>
        </p:txBody>
      </p:sp>
      <p:sp>
        <p:nvSpPr>
          <p:cNvPr id="183" name="Google Shape;183;p18"/>
          <p:cNvSpPr/>
          <p:nvPr/>
        </p:nvSpPr>
        <p:spPr>
          <a:xfrm>
            <a:off x="3075185" y="2758983"/>
            <a:ext cx="1512600" cy="2124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AGL Base System</a:t>
            </a:r>
            <a:endParaRPr i="0" sz="1400" u="none" cap="none" strike="noStrike">
              <a:solidFill>
                <a:srgbClr val="000000"/>
              </a:solidFill>
              <a:latin typeface="Open Sans"/>
              <a:ea typeface="Open Sans"/>
              <a:cs typeface="Open Sans"/>
              <a:sym typeface="Open Sans"/>
            </a:endParaRPr>
          </a:p>
        </p:txBody>
      </p:sp>
      <p:sp>
        <p:nvSpPr>
          <p:cNvPr id="184" name="Google Shape;184;p18"/>
          <p:cNvSpPr/>
          <p:nvPr/>
        </p:nvSpPr>
        <p:spPr>
          <a:xfrm>
            <a:off x="4735219" y="1825694"/>
            <a:ext cx="2925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IDS</a:t>
            </a:r>
            <a:endParaRPr i="0" sz="1400" u="none" cap="none" strike="noStrike">
              <a:solidFill>
                <a:srgbClr val="000000"/>
              </a:solidFill>
              <a:latin typeface="Open Sans"/>
              <a:ea typeface="Open Sans"/>
              <a:cs typeface="Open Sans"/>
              <a:sym typeface="Open Sans"/>
            </a:endParaRPr>
          </a:p>
        </p:txBody>
      </p:sp>
      <p:sp>
        <p:nvSpPr>
          <p:cNvPr id="185" name="Google Shape;185;p18"/>
          <p:cNvSpPr/>
          <p:nvPr/>
        </p:nvSpPr>
        <p:spPr>
          <a:xfrm>
            <a:off x="5043934" y="1827089"/>
            <a:ext cx="292500" cy="678000"/>
          </a:xfrm>
          <a:prstGeom prst="rect">
            <a:avLst/>
          </a:prstGeom>
          <a:solidFill>
            <a:srgbClr val="D8D8D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TLS</a:t>
            </a:r>
            <a:endParaRPr i="0" sz="1400" u="none" cap="none" strike="noStrike">
              <a:solidFill>
                <a:srgbClr val="000000"/>
              </a:solidFill>
              <a:latin typeface="Open Sans"/>
              <a:ea typeface="Open Sans"/>
              <a:cs typeface="Open Sans"/>
              <a:sym typeface="Open Sans"/>
            </a:endParaRPr>
          </a:p>
        </p:txBody>
      </p:sp>
      <p:sp>
        <p:nvSpPr>
          <p:cNvPr id="186" name="Google Shape;186;p18"/>
          <p:cNvSpPr/>
          <p:nvPr/>
        </p:nvSpPr>
        <p:spPr>
          <a:xfrm rot="-5400000">
            <a:off x="6125177" y="3521549"/>
            <a:ext cx="203100" cy="1764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i="0" lang="en" sz="500" u="none" cap="none" strike="noStrike">
                <a:solidFill>
                  <a:srgbClr val="000000"/>
                </a:solidFill>
                <a:latin typeface="Open Sans"/>
                <a:ea typeface="Open Sans"/>
                <a:cs typeface="Open Sans"/>
                <a:sym typeface="Open Sans"/>
              </a:rPr>
              <a:t>TZ Driver</a:t>
            </a:r>
            <a:endParaRPr i="0" sz="1400" u="none" cap="none" strike="noStrike">
              <a:solidFill>
                <a:srgbClr val="000000"/>
              </a:solidFill>
              <a:latin typeface="Open Sans"/>
              <a:ea typeface="Open Sans"/>
              <a:cs typeface="Open Sans"/>
              <a:sym typeface="Open Sans"/>
            </a:endParaRPr>
          </a:p>
        </p:txBody>
      </p:sp>
      <p:sp>
        <p:nvSpPr>
          <p:cNvPr id="187" name="Google Shape;187;p18"/>
          <p:cNvSpPr/>
          <p:nvPr/>
        </p:nvSpPr>
        <p:spPr>
          <a:xfrm rot="-5400000">
            <a:off x="3254916" y="3131671"/>
            <a:ext cx="393900" cy="2052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lang="en" sz="500"/>
              <a:t>Kernel Module</a:t>
            </a:r>
            <a:endParaRPr b="0" i="0" sz="1400" u="none" cap="none" strike="noStrike">
              <a:solidFill>
                <a:srgbClr val="000000"/>
              </a:solidFill>
              <a:latin typeface="Arial"/>
              <a:ea typeface="Arial"/>
              <a:cs typeface="Arial"/>
              <a:sym typeface="Arial"/>
            </a:endParaRPr>
          </a:p>
        </p:txBody>
      </p:sp>
      <p:sp>
        <p:nvSpPr>
          <p:cNvPr id="188" name="Google Shape;188;p18"/>
          <p:cNvSpPr/>
          <p:nvPr/>
        </p:nvSpPr>
        <p:spPr>
          <a:xfrm rot="-5400000">
            <a:off x="3004805" y="3114168"/>
            <a:ext cx="391800" cy="237900"/>
          </a:xfrm>
          <a:prstGeom prst="rect">
            <a:avLst/>
          </a:prstGeom>
          <a:solidFill>
            <a:srgbClr val="D8D8D8"/>
          </a:solidFill>
          <a:ln>
            <a:noFill/>
          </a:ln>
        </p:spPr>
        <p:txBody>
          <a:bodyPr anchorCtr="0" anchor="ctr" bIns="9125" lIns="9125" spcFirstLastPara="1" rIns="9125" wrap="square" tIns="9125">
            <a:noAutofit/>
          </a:bodyPr>
          <a:lstStyle/>
          <a:p>
            <a:pPr indent="0" lvl="0" marL="0" marR="0" rtl="0" algn="ctr">
              <a:lnSpc>
                <a:spcPct val="100000"/>
              </a:lnSpc>
              <a:spcBef>
                <a:spcPts val="0"/>
              </a:spcBef>
              <a:spcAft>
                <a:spcPts val="0"/>
              </a:spcAft>
              <a:buClr>
                <a:srgbClr val="000000"/>
              </a:buClr>
              <a:buSzPts val="500"/>
              <a:buFont typeface="Arial"/>
              <a:buNone/>
            </a:pPr>
            <a:r>
              <a:rPr lang="en" sz="500"/>
              <a:t>Kernel Module</a:t>
            </a:r>
            <a:endParaRPr b="0" i="0" sz="1400" u="none" cap="none" strike="noStrike">
              <a:solidFill>
                <a:srgbClr val="000000"/>
              </a:solidFill>
              <a:latin typeface="Arial"/>
              <a:ea typeface="Arial"/>
              <a:cs typeface="Arial"/>
              <a:sym typeface="Arial"/>
            </a:endParaRPr>
          </a:p>
        </p:txBody>
      </p:sp>
      <p:grpSp>
        <p:nvGrpSpPr>
          <p:cNvPr id="189" name="Google Shape;189;p18"/>
          <p:cNvGrpSpPr/>
          <p:nvPr/>
        </p:nvGrpSpPr>
        <p:grpSpPr>
          <a:xfrm>
            <a:off x="5229788" y="1761450"/>
            <a:ext cx="200200" cy="225550"/>
            <a:chOff x="8072625" y="3825775"/>
            <a:chExt cx="200200" cy="225550"/>
          </a:xfrm>
        </p:grpSpPr>
        <p:sp>
          <p:nvSpPr>
            <p:cNvPr id="190" name="Google Shape;190;p18"/>
            <p:cNvSpPr/>
            <p:nvPr/>
          </p:nvSpPr>
          <p:spPr>
            <a:xfrm>
              <a:off x="8096425" y="3874925"/>
              <a:ext cx="176400" cy="1764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latin typeface="Open Sans"/>
                <a:ea typeface="Open Sans"/>
                <a:cs typeface="Open Sans"/>
                <a:sym typeface="Open Sans"/>
              </a:endParaRPr>
            </a:p>
          </p:txBody>
        </p:sp>
        <p:sp>
          <p:nvSpPr>
            <p:cNvPr id="191" name="Google Shape;191;p18"/>
            <p:cNvSpPr txBox="1"/>
            <p:nvPr/>
          </p:nvSpPr>
          <p:spPr>
            <a:xfrm>
              <a:off x="8072625" y="3825775"/>
              <a:ext cx="126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Open Sans"/>
                  <a:ea typeface="Open Sans"/>
                  <a:cs typeface="Open Sans"/>
                  <a:sym typeface="Open Sans"/>
                </a:rPr>
                <a:t>1</a:t>
              </a:r>
              <a:endParaRPr sz="600">
                <a:solidFill>
                  <a:schemeClr val="dk2"/>
                </a:solidFill>
                <a:latin typeface="Open Sans"/>
                <a:ea typeface="Open Sans"/>
                <a:cs typeface="Open Sans"/>
                <a:sym typeface="Open Sans"/>
              </a:endParaRPr>
            </a:p>
          </p:txBody>
        </p:sp>
      </p:grpSp>
      <p:sp>
        <p:nvSpPr>
          <p:cNvPr id="192" name="Google Shape;192;p18"/>
          <p:cNvSpPr txBox="1"/>
          <p:nvPr/>
        </p:nvSpPr>
        <p:spPr>
          <a:xfrm>
            <a:off x="7672400" y="1052525"/>
            <a:ext cx="1281000" cy="3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latin typeface="Verdana"/>
                <a:ea typeface="Verdana"/>
                <a:cs typeface="Verdana"/>
                <a:sym typeface="Verdana"/>
              </a:rPr>
              <a:t>1. </a:t>
            </a:r>
            <a:r>
              <a:rPr lang="en" sz="800">
                <a:solidFill>
                  <a:schemeClr val="dk2"/>
                </a:solidFill>
                <a:latin typeface="Verdana"/>
                <a:ea typeface="Verdana"/>
                <a:cs typeface="Verdana"/>
                <a:sym typeface="Verdana"/>
              </a:rPr>
              <a:t>Attacker compromises entry point.</a:t>
            </a:r>
            <a:br>
              <a:rPr lang="en" sz="800">
                <a:solidFill>
                  <a:schemeClr val="dk2"/>
                </a:solidFill>
                <a:latin typeface="Verdana"/>
                <a:ea typeface="Verdana"/>
                <a:cs typeface="Verdana"/>
                <a:sym typeface="Verdana"/>
              </a:rPr>
            </a:br>
            <a:br>
              <a:rPr lang="en" sz="800">
                <a:solidFill>
                  <a:schemeClr val="dk2"/>
                </a:solidFill>
                <a:latin typeface="Verdana"/>
                <a:ea typeface="Verdana"/>
                <a:cs typeface="Verdana"/>
                <a:sym typeface="Verdana"/>
              </a:rPr>
            </a:br>
            <a:r>
              <a:rPr b="1" lang="en" sz="800">
                <a:solidFill>
                  <a:schemeClr val="dk2"/>
                </a:solidFill>
                <a:latin typeface="Verdana"/>
                <a:ea typeface="Verdana"/>
                <a:cs typeface="Verdana"/>
                <a:sym typeface="Verdana"/>
              </a:rPr>
              <a:t>2. </a:t>
            </a:r>
            <a:r>
              <a:rPr lang="en" sz="800">
                <a:solidFill>
                  <a:schemeClr val="dk2"/>
                </a:solidFill>
                <a:latin typeface="Verdana"/>
                <a:ea typeface="Verdana"/>
                <a:cs typeface="Verdana"/>
                <a:sym typeface="Verdana"/>
              </a:rPr>
              <a:t>Attacker attempts to spawn own process to persist in memory.</a:t>
            </a:r>
            <a:br>
              <a:rPr lang="en" sz="800">
                <a:solidFill>
                  <a:schemeClr val="dk2"/>
                </a:solidFill>
                <a:latin typeface="Verdana"/>
                <a:ea typeface="Verdana"/>
                <a:cs typeface="Verdana"/>
                <a:sym typeface="Verdana"/>
              </a:rPr>
            </a:br>
            <a:br>
              <a:rPr lang="en" sz="800">
                <a:solidFill>
                  <a:schemeClr val="dk2"/>
                </a:solidFill>
                <a:latin typeface="Verdana"/>
                <a:ea typeface="Verdana"/>
                <a:cs typeface="Verdana"/>
                <a:sym typeface="Verdana"/>
              </a:rPr>
            </a:br>
            <a:r>
              <a:rPr b="1" lang="en" sz="800">
                <a:solidFill>
                  <a:schemeClr val="dk2"/>
                </a:solidFill>
                <a:latin typeface="Verdana"/>
                <a:ea typeface="Verdana"/>
                <a:cs typeface="Verdana"/>
                <a:sym typeface="Verdana"/>
              </a:rPr>
              <a:t>3.</a:t>
            </a:r>
            <a:r>
              <a:rPr lang="en" sz="800">
                <a:solidFill>
                  <a:schemeClr val="dk2"/>
                </a:solidFill>
                <a:latin typeface="Verdana"/>
                <a:ea typeface="Verdana"/>
                <a:cs typeface="Verdana"/>
                <a:sym typeface="Verdana"/>
              </a:rPr>
              <a:t> Attacker attempts to add new service to systemd to persist at launch.</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b="1" lang="en" sz="800">
                <a:solidFill>
                  <a:schemeClr val="dk2"/>
                </a:solidFill>
                <a:latin typeface="Verdana"/>
                <a:ea typeface="Verdana"/>
                <a:cs typeface="Verdana"/>
                <a:sym typeface="Verdana"/>
              </a:rPr>
              <a:t>4.</a:t>
            </a:r>
            <a:r>
              <a:rPr lang="en" sz="800">
                <a:solidFill>
                  <a:schemeClr val="dk2"/>
                </a:solidFill>
                <a:latin typeface="Verdana"/>
                <a:ea typeface="Verdana"/>
                <a:cs typeface="Verdana"/>
                <a:sym typeface="Verdana"/>
              </a:rPr>
              <a:t> Using stable persistence, attacker attempts kernel privilege escalation prior to virtual machine escape.</a:t>
            </a:r>
            <a:endParaRPr sz="800">
              <a:solidFill>
                <a:schemeClr val="dk2"/>
              </a:solidFill>
              <a:latin typeface="Verdana"/>
              <a:ea typeface="Verdana"/>
              <a:cs typeface="Verdana"/>
              <a:sym typeface="Verdana"/>
            </a:endParaRPr>
          </a:p>
          <a:p>
            <a:pPr indent="0" lvl="0" marL="0" rtl="0" algn="l">
              <a:spcBef>
                <a:spcPts val="0"/>
              </a:spcBef>
              <a:spcAft>
                <a:spcPts val="0"/>
              </a:spcAft>
              <a:buNone/>
            </a:pPr>
            <a:r>
              <a:t/>
            </a:r>
            <a:endParaRPr sz="800">
              <a:solidFill>
                <a:schemeClr val="dk2"/>
              </a:solidFill>
              <a:latin typeface="Verdana"/>
              <a:ea typeface="Verdana"/>
              <a:cs typeface="Verdana"/>
              <a:sym typeface="Verdana"/>
            </a:endParaRPr>
          </a:p>
          <a:p>
            <a:pPr indent="0" lvl="0" marL="0" rtl="0" algn="l">
              <a:spcBef>
                <a:spcPts val="0"/>
              </a:spcBef>
              <a:spcAft>
                <a:spcPts val="0"/>
              </a:spcAft>
              <a:buNone/>
            </a:pPr>
            <a:r>
              <a:rPr b="1" lang="en" sz="800">
                <a:solidFill>
                  <a:schemeClr val="dk2"/>
                </a:solidFill>
                <a:latin typeface="Verdana"/>
                <a:ea typeface="Verdana"/>
                <a:cs typeface="Verdana"/>
                <a:sym typeface="Verdana"/>
              </a:rPr>
              <a:t>5.</a:t>
            </a:r>
            <a:r>
              <a:rPr lang="en" sz="800">
                <a:solidFill>
                  <a:schemeClr val="dk2"/>
                </a:solidFill>
                <a:latin typeface="Verdana"/>
                <a:ea typeface="Verdana"/>
                <a:cs typeface="Verdana"/>
                <a:sym typeface="Verdana"/>
              </a:rPr>
              <a:t> Attacker attempts virtual machine escape.</a:t>
            </a:r>
            <a:endParaRPr sz="800">
              <a:solidFill>
                <a:schemeClr val="dk2"/>
              </a:solidFill>
              <a:latin typeface="Verdana"/>
              <a:ea typeface="Verdana"/>
              <a:cs typeface="Verdana"/>
              <a:sym typeface="Verdana"/>
            </a:endParaRPr>
          </a:p>
        </p:txBody>
      </p:sp>
      <p:grpSp>
        <p:nvGrpSpPr>
          <p:cNvPr id="193" name="Google Shape;193;p18"/>
          <p:cNvGrpSpPr/>
          <p:nvPr/>
        </p:nvGrpSpPr>
        <p:grpSpPr>
          <a:xfrm>
            <a:off x="5601450" y="1764750"/>
            <a:ext cx="200200" cy="225550"/>
            <a:chOff x="7911100" y="3076975"/>
            <a:chExt cx="200200" cy="225550"/>
          </a:xfrm>
        </p:grpSpPr>
        <p:sp>
          <p:nvSpPr>
            <p:cNvPr id="194" name="Google Shape;194;p18"/>
            <p:cNvSpPr/>
            <p:nvPr/>
          </p:nvSpPr>
          <p:spPr>
            <a:xfrm>
              <a:off x="7934900" y="3126125"/>
              <a:ext cx="176400" cy="1764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latin typeface="Open Sans"/>
                <a:ea typeface="Open Sans"/>
                <a:cs typeface="Open Sans"/>
                <a:sym typeface="Open Sans"/>
              </a:endParaRPr>
            </a:p>
          </p:txBody>
        </p:sp>
        <p:sp>
          <p:nvSpPr>
            <p:cNvPr id="195" name="Google Shape;195;p18"/>
            <p:cNvSpPr txBox="1"/>
            <p:nvPr/>
          </p:nvSpPr>
          <p:spPr>
            <a:xfrm>
              <a:off x="7911100" y="3076975"/>
              <a:ext cx="126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Open Sans"/>
                  <a:ea typeface="Open Sans"/>
                  <a:cs typeface="Open Sans"/>
                  <a:sym typeface="Open Sans"/>
                </a:rPr>
                <a:t>2</a:t>
              </a:r>
              <a:endParaRPr sz="600">
                <a:solidFill>
                  <a:schemeClr val="dk2"/>
                </a:solidFill>
                <a:latin typeface="Open Sans"/>
                <a:ea typeface="Open Sans"/>
                <a:cs typeface="Open Sans"/>
                <a:sym typeface="Open Sans"/>
              </a:endParaRPr>
            </a:p>
          </p:txBody>
        </p:sp>
      </p:grpSp>
      <p:cxnSp>
        <p:nvCxnSpPr>
          <p:cNvPr id="196" name="Google Shape;196;p18"/>
          <p:cNvCxnSpPr>
            <a:stCxn id="190" idx="5"/>
            <a:endCxn id="194" idx="3"/>
          </p:cNvCxnSpPr>
          <p:nvPr/>
        </p:nvCxnSpPr>
        <p:spPr>
          <a:xfrm>
            <a:off x="5404154" y="1961167"/>
            <a:ext cx="246900" cy="3300"/>
          </a:xfrm>
          <a:prstGeom prst="straightConnector1">
            <a:avLst/>
          </a:prstGeom>
          <a:noFill/>
          <a:ln cap="flat" cmpd="sng" w="9525">
            <a:solidFill>
              <a:schemeClr val="dk2"/>
            </a:solidFill>
            <a:prstDash val="solid"/>
            <a:round/>
            <a:headEnd len="med" w="med" type="none"/>
            <a:tailEnd len="med" w="med" type="stealth"/>
          </a:ln>
        </p:spPr>
      </p:cxnSp>
      <p:grpSp>
        <p:nvGrpSpPr>
          <p:cNvPr id="197" name="Google Shape;197;p18"/>
          <p:cNvGrpSpPr/>
          <p:nvPr/>
        </p:nvGrpSpPr>
        <p:grpSpPr>
          <a:xfrm>
            <a:off x="4331288" y="2692300"/>
            <a:ext cx="200200" cy="225550"/>
            <a:chOff x="7917250" y="2971375"/>
            <a:chExt cx="200200" cy="225550"/>
          </a:xfrm>
        </p:grpSpPr>
        <p:sp>
          <p:nvSpPr>
            <p:cNvPr id="198" name="Google Shape;198;p18"/>
            <p:cNvSpPr/>
            <p:nvPr/>
          </p:nvSpPr>
          <p:spPr>
            <a:xfrm>
              <a:off x="7941050" y="3020525"/>
              <a:ext cx="176400" cy="1764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latin typeface="Open Sans"/>
                <a:ea typeface="Open Sans"/>
                <a:cs typeface="Open Sans"/>
                <a:sym typeface="Open Sans"/>
              </a:endParaRPr>
            </a:p>
          </p:txBody>
        </p:sp>
        <p:sp>
          <p:nvSpPr>
            <p:cNvPr id="199" name="Google Shape;199;p18"/>
            <p:cNvSpPr txBox="1"/>
            <p:nvPr/>
          </p:nvSpPr>
          <p:spPr>
            <a:xfrm>
              <a:off x="7917250" y="2971375"/>
              <a:ext cx="126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Open Sans"/>
                  <a:ea typeface="Open Sans"/>
                  <a:cs typeface="Open Sans"/>
                  <a:sym typeface="Open Sans"/>
                </a:rPr>
                <a:t>3</a:t>
              </a:r>
              <a:endParaRPr sz="600">
                <a:solidFill>
                  <a:schemeClr val="dk2"/>
                </a:solidFill>
                <a:latin typeface="Open Sans"/>
                <a:ea typeface="Open Sans"/>
                <a:cs typeface="Open Sans"/>
                <a:sym typeface="Open Sans"/>
              </a:endParaRPr>
            </a:p>
          </p:txBody>
        </p:sp>
      </p:grpSp>
      <p:cxnSp>
        <p:nvCxnSpPr>
          <p:cNvPr id="200" name="Google Shape;200;p18"/>
          <p:cNvCxnSpPr>
            <a:stCxn id="190" idx="4"/>
            <a:endCxn id="198" idx="5"/>
          </p:cNvCxnSpPr>
          <p:nvPr/>
        </p:nvCxnSpPr>
        <p:spPr>
          <a:xfrm flipH="1">
            <a:off x="4505688" y="1987000"/>
            <a:ext cx="836100" cy="905100"/>
          </a:xfrm>
          <a:prstGeom prst="straightConnector1">
            <a:avLst/>
          </a:prstGeom>
          <a:noFill/>
          <a:ln cap="flat" cmpd="sng" w="9525">
            <a:solidFill>
              <a:schemeClr val="dk2"/>
            </a:solidFill>
            <a:prstDash val="solid"/>
            <a:round/>
            <a:headEnd len="med" w="med" type="none"/>
            <a:tailEnd len="med" w="med" type="stealth"/>
          </a:ln>
        </p:spPr>
      </p:cxnSp>
      <p:grpSp>
        <p:nvGrpSpPr>
          <p:cNvPr id="201" name="Google Shape;201;p18"/>
          <p:cNvGrpSpPr/>
          <p:nvPr/>
        </p:nvGrpSpPr>
        <p:grpSpPr>
          <a:xfrm>
            <a:off x="5211425" y="3130775"/>
            <a:ext cx="200200" cy="225550"/>
            <a:chOff x="7787250" y="3471675"/>
            <a:chExt cx="200200" cy="225550"/>
          </a:xfrm>
        </p:grpSpPr>
        <p:sp>
          <p:nvSpPr>
            <p:cNvPr id="202" name="Google Shape;202;p18"/>
            <p:cNvSpPr/>
            <p:nvPr/>
          </p:nvSpPr>
          <p:spPr>
            <a:xfrm>
              <a:off x="7811050" y="3520825"/>
              <a:ext cx="176400" cy="1764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latin typeface="Open Sans"/>
                <a:ea typeface="Open Sans"/>
                <a:cs typeface="Open Sans"/>
                <a:sym typeface="Open Sans"/>
              </a:endParaRPr>
            </a:p>
          </p:txBody>
        </p:sp>
        <p:sp>
          <p:nvSpPr>
            <p:cNvPr id="203" name="Google Shape;203;p18"/>
            <p:cNvSpPr txBox="1"/>
            <p:nvPr/>
          </p:nvSpPr>
          <p:spPr>
            <a:xfrm>
              <a:off x="7787250" y="3471675"/>
              <a:ext cx="126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Open Sans"/>
                  <a:ea typeface="Open Sans"/>
                  <a:cs typeface="Open Sans"/>
                  <a:sym typeface="Open Sans"/>
                </a:rPr>
                <a:t>4</a:t>
              </a:r>
              <a:endParaRPr sz="600">
                <a:solidFill>
                  <a:schemeClr val="dk2"/>
                </a:solidFill>
                <a:latin typeface="Open Sans"/>
                <a:ea typeface="Open Sans"/>
                <a:cs typeface="Open Sans"/>
                <a:sym typeface="Open Sans"/>
              </a:endParaRPr>
            </a:p>
          </p:txBody>
        </p:sp>
      </p:grpSp>
      <p:cxnSp>
        <p:nvCxnSpPr>
          <p:cNvPr id="204" name="Google Shape;204;p18"/>
          <p:cNvCxnSpPr>
            <a:stCxn id="194" idx="4"/>
            <a:endCxn id="203" idx="3"/>
          </p:cNvCxnSpPr>
          <p:nvPr/>
        </p:nvCxnSpPr>
        <p:spPr>
          <a:xfrm flipH="1">
            <a:off x="5338150" y="1990300"/>
            <a:ext cx="375300" cy="1220100"/>
          </a:xfrm>
          <a:prstGeom prst="straightConnector1">
            <a:avLst/>
          </a:prstGeom>
          <a:noFill/>
          <a:ln cap="flat" cmpd="sng" w="9525">
            <a:solidFill>
              <a:schemeClr val="dk2"/>
            </a:solidFill>
            <a:prstDash val="solid"/>
            <a:round/>
            <a:headEnd len="med" w="med" type="none"/>
            <a:tailEnd len="med" w="med" type="stealth"/>
          </a:ln>
        </p:spPr>
      </p:cxnSp>
      <p:cxnSp>
        <p:nvCxnSpPr>
          <p:cNvPr id="205" name="Google Shape;205;p18"/>
          <p:cNvCxnSpPr>
            <a:stCxn id="198" idx="4"/>
            <a:endCxn id="202" idx="3"/>
          </p:cNvCxnSpPr>
          <p:nvPr/>
        </p:nvCxnSpPr>
        <p:spPr>
          <a:xfrm>
            <a:off x="4443288" y="2917850"/>
            <a:ext cx="817800" cy="412500"/>
          </a:xfrm>
          <a:prstGeom prst="straightConnector1">
            <a:avLst/>
          </a:prstGeom>
          <a:noFill/>
          <a:ln cap="flat" cmpd="sng" w="9525">
            <a:solidFill>
              <a:schemeClr val="dk2"/>
            </a:solidFill>
            <a:prstDash val="solid"/>
            <a:round/>
            <a:headEnd len="med" w="med" type="none"/>
            <a:tailEnd len="med" w="med" type="stealth"/>
          </a:ln>
        </p:spPr>
      </p:cxnSp>
      <p:grpSp>
        <p:nvGrpSpPr>
          <p:cNvPr id="206" name="Google Shape;206;p18"/>
          <p:cNvGrpSpPr/>
          <p:nvPr/>
        </p:nvGrpSpPr>
        <p:grpSpPr>
          <a:xfrm>
            <a:off x="5244375" y="3480825"/>
            <a:ext cx="200200" cy="225550"/>
            <a:chOff x="8011100" y="3210400"/>
            <a:chExt cx="200200" cy="225550"/>
          </a:xfrm>
        </p:grpSpPr>
        <p:sp>
          <p:nvSpPr>
            <p:cNvPr id="207" name="Google Shape;207;p18"/>
            <p:cNvSpPr/>
            <p:nvPr/>
          </p:nvSpPr>
          <p:spPr>
            <a:xfrm>
              <a:off x="8034900" y="3259550"/>
              <a:ext cx="176400" cy="1764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
                <a:latin typeface="Open Sans"/>
                <a:ea typeface="Open Sans"/>
                <a:cs typeface="Open Sans"/>
                <a:sym typeface="Open Sans"/>
              </a:endParaRPr>
            </a:p>
          </p:txBody>
        </p:sp>
        <p:sp>
          <p:nvSpPr>
            <p:cNvPr id="208" name="Google Shape;208;p18"/>
            <p:cNvSpPr txBox="1"/>
            <p:nvPr/>
          </p:nvSpPr>
          <p:spPr>
            <a:xfrm>
              <a:off x="8011100" y="3210400"/>
              <a:ext cx="1266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Open Sans"/>
                  <a:ea typeface="Open Sans"/>
                  <a:cs typeface="Open Sans"/>
                  <a:sym typeface="Open Sans"/>
                </a:rPr>
                <a:t>5</a:t>
              </a:r>
              <a:endParaRPr sz="600">
                <a:solidFill>
                  <a:schemeClr val="dk2"/>
                </a:solidFill>
                <a:latin typeface="Open Sans"/>
                <a:ea typeface="Open Sans"/>
                <a:cs typeface="Open Sans"/>
                <a:sym typeface="Open Sans"/>
              </a:endParaRPr>
            </a:p>
          </p:txBody>
        </p:sp>
      </p:grpSp>
      <p:cxnSp>
        <p:nvCxnSpPr>
          <p:cNvPr id="209" name="Google Shape;209;p18"/>
          <p:cNvCxnSpPr>
            <a:stCxn id="202" idx="4"/>
            <a:endCxn id="208" idx="3"/>
          </p:cNvCxnSpPr>
          <p:nvPr/>
        </p:nvCxnSpPr>
        <p:spPr>
          <a:xfrm>
            <a:off x="5323425" y="3356325"/>
            <a:ext cx="47700" cy="204000"/>
          </a:xfrm>
          <a:prstGeom prst="straightConnector1">
            <a:avLst/>
          </a:prstGeom>
          <a:noFill/>
          <a:ln cap="flat" cmpd="sng" w="9525">
            <a:solidFill>
              <a:schemeClr val="dk2"/>
            </a:solidFill>
            <a:prstDash val="solid"/>
            <a:round/>
            <a:headEnd len="med" w="med" type="none"/>
            <a:tailEnd len="med" w="med" type="stealth"/>
          </a:ln>
        </p:spPr>
      </p:cxnSp>
      <p:grpSp>
        <p:nvGrpSpPr>
          <p:cNvPr id="210" name="Google Shape;210;p18"/>
          <p:cNvGrpSpPr/>
          <p:nvPr/>
        </p:nvGrpSpPr>
        <p:grpSpPr>
          <a:xfrm>
            <a:off x="4565275" y="2401863"/>
            <a:ext cx="491994" cy="358182"/>
            <a:chOff x="7996250" y="2800350"/>
            <a:chExt cx="491994" cy="358182"/>
          </a:xfrm>
        </p:grpSpPr>
        <p:sp>
          <p:nvSpPr>
            <p:cNvPr id="211" name="Google Shape;211;p18"/>
            <p:cNvSpPr/>
            <p:nvPr/>
          </p:nvSpPr>
          <p:spPr>
            <a:xfrm>
              <a:off x="7996250" y="2800350"/>
              <a:ext cx="491994" cy="358182"/>
            </a:xfrm>
            <a:prstGeom prst="irregularSeal1">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2" name="Google Shape;212;p18"/>
            <p:cNvSpPr txBox="1"/>
            <p:nvPr/>
          </p:nvSpPr>
          <p:spPr>
            <a:xfrm>
              <a:off x="8016050" y="2831825"/>
              <a:ext cx="4524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2"/>
                  </a:solidFill>
                  <a:latin typeface="Open Sans"/>
                  <a:ea typeface="Open Sans"/>
                  <a:cs typeface="Open Sans"/>
                  <a:sym typeface="Open Sans"/>
                </a:rPr>
                <a:t>Exploit</a:t>
              </a:r>
              <a:endParaRPr sz="400">
                <a:solidFill>
                  <a:schemeClr val="dk2"/>
                </a:solidFill>
                <a:latin typeface="Open Sans"/>
                <a:ea typeface="Open Sans"/>
                <a:cs typeface="Open Sans"/>
                <a:sym typeface="Open Sans"/>
              </a:endParaRPr>
            </a:p>
          </p:txBody>
        </p:sp>
      </p:grpSp>
      <p:grpSp>
        <p:nvGrpSpPr>
          <p:cNvPr id="213" name="Google Shape;213;p18"/>
          <p:cNvGrpSpPr/>
          <p:nvPr/>
        </p:nvGrpSpPr>
        <p:grpSpPr>
          <a:xfrm>
            <a:off x="4710588" y="2976700"/>
            <a:ext cx="491994" cy="358182"/>
            <a:chOff x="7996250" y="2800350"/>
            <a:chExt cx="491994" cy="358182"/>
          </a:xfrm>
        </p:grpSpPr>
        <p:sp>
          <p:nvSpPr>
            <p:cNvPr id="214" name="Google Shape;214;p18"/>
            <p:cNvSpPr/>
            <p:nvPr/>
          </p:nvSpPr>
          <p:spPr>
            <a:xfrm>
              <a:off x="7996250" y="2800350"/>
              <a:ext cx="491994" cy="358182"/>
            </a:xfrm>
            <a:prstGeom prst="irregularSeal1">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5" name="Google Shape;215;p18"/>
            <p:cNvSpPr txBox="1"/>
            <p:nvPr/>
          </p:nvSpPr>
          <p:spPr>
            <a:xfrm>
              <a:off x="8016050" y="2831825"/>
              <a:ext cx="4524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2"/>
                  </a:solidFill>
                  <a:latin typeface="Open Sans"/>
                  <a:ea typeface="Open Sans"/>
                  <a:cs typeface="Open Sans"/>
                  <a:sym typeface="Open Sans"/>
                </a:rPr>
                <a:t>Exploit</a:t>
              </a:r>
              <a:endParaRPr sz="400">
                <a:solidFill>
                  <a:schemeClr val="dk2"/>
                </a:solidFill>
                <a:latin typeface="Open Sans"/>
                <a:ea typeface="Open Sans"/>
                <a:cs typeface="Open Sans"/>
                <a:sym typeface="Open Sans"/>
              </a:endParaRPr>
            </a:p>
          </p:txBody>
        </p:sp>
      </p:grpSp>
      <p:grpSp>
        <p:nvGrpSpPr>
          <p:cNvPr id="216" name="Google Shape;216;p18"/>
          <p:cNvGrpSpPr/>
          <p:nvPr/>
        </p:nvGrpSpPr>
        <p:grpSpPr>
          <a:xfrm>
            <a:off x="5453813" y="3279225"/>
            <a:ext cx="491994" cy="358182"/>
            <a:chOff x="7996250" y="2800350"/>
            <a:chExt cx="491994" cy="358182"/>
          </a:xfrm>
        </p:grpSpPr>
        <p:sp>
          <p:nvSpPr>
            <p:cNvPr id="217" name="Google Shape;217;p18"/>
            <p:cNvSpPr/>
            <p:nvPr/>
          </p:nvSpPr>
          <p:spPr>
            <a:xfrm>
              <a:off x="7996250" y="2800350"/>
              <a:ext cx="491994" cy="358182"/>
            </a:xfrm>
            <a:prstGeom prst="irregularSeal1">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218" name="Google Shape;218;p18"/>
            <p:cNvSpPr txBox="1"/>
            <p:nvPr/>
          </p:nvSpPr>
          <p:spPr>
            <a:xfrm>
              <a:off x="8016050" y="2831825"/>
              <a:ext cx="4524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2"/>
                  </a:solidFill>
                  <a:latin typeface="Open Sans"/>
                  <a:ea typeface="Open Sans"/>
                  <a:cs typeface="Open Sans"/>
                  <a:sym typeface="Open Sans"/>
                </a:rPr>
                <a:t>Exploit</a:t>
              </a:r>
              <a:endParaRPr sz="400">
                <a:solidFill>
                  <a:schemeClr val="dk2"/>
                </a:solidFill>
                <a:latin typeface="Open Sans"/>
                <a:ea typeface="Open Sans"/>
                <a:cs typeface="Open Sans"/>
                <a:sym typeface="Open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 Scope: Narrowing</a:t>
            </a:r>
            <a:endParaRPr/>
          </a:p>
        </p:txBody>
      </p:sp>
      <p:sp>
        <p:nvSpPr>
          <p:cNvPr id="224" name="Google Shape;224;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Verdana"/>
                <a:ea typeface="Verdana"/>
                <a:cs typeface="Verdana"/>
                <a:sym typeface="Verdana"/>
              </a:rPr>
              <a:t>The upper levels of the stack often change frequently; rapid changes make having static defenses challenging.</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Kernel changes less frequently than other areas of the stack.</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Solution: </a:t>
            </a:r>
            <a:endParaRPr b="1">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eBPF filtering via seccomp</a:t>
            </a:r>
            <a:endParaRPr>
              <a:latin typeface="Verdana"/>
              <a:ea typeface="Verdana"/>
              <a:cs typeface="Verdana"/>
              <a:sym typeface="Verdana"/>
            </a:endParaRPr>
          </a:p>
        </p:txBody>
      </p:sp>
      <p:pic>
        <p:nvPicPr>
          <p:cNvPr id="225" name="Google Shape;225;p19"/>
          <p:cNvPicPr preferRelativeResize="0"/>
          <p:nvPr/>
        </p:nvPicPr>
        <p:blipFill>
          <a:blip r:embed="rId3">
            <a:alphaModFix/>
          </a:blip>
          <a:stretch>
            <a:fillRect/>
          </a:stretch>
        </p:blipFill>
        <p:spPr>
          <a:xfrm>
            <a:off x="4897875" y="1755775"/>
            <a:ext cx="3467100" cy="2209800"/>
          </a:xfrm>
          <a:prstGeom prst="rect">
            <a:avLst/>
          </a:prstGeom>
          <a:noFill/>
          <a:ln>
            <a:noFill/>
          </a:ln>
        </p:spPr>
      </p:pic>
      <p:sp>
        <p:nvSpPr>
          <p:cNvPr id="226" name="Google Shape;226;p19"/>
          <p:cNvSpPr/>
          <p:nvPr/>
        </p:nvSpPr>
        <p:spPr>
          <a:xfrm>
            <a:off x="4966575" y="1979875"/>
            <a:ext cx="187200" cy="882000"/>
          </a:xfrm>
          <a:prstGeom prst="lef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227" name="Google Shape;227;p19"/>
          <p:cNvSpPr/>
          <p:nvPr/>
        </p:nvSpPr>
        <p:spPr>
          <a:xfrm>
            <a:off x="4794875" y="1353350"/>
            <a:ext cx="928800" cy="5043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Verdana"/>
                <a:ea typeface="Verdana"/>
                <a:cs typeface="Verdana"/>
                <a:sym typeface="Verdana"/>
              </a:rPr>
              <a:t>Rapid evolution</a:t>
            </a:r>
            <a:endParaRPr sz="900">
              <a:latin typeface="Verdana"/>
              <a:ea typeface="Verdana"/>
              <a:cs typeface="Verdana"/>
              <a:sym typeface="Verdana"/>
            </a:endParaRPr>
          </a:p>
        </p:txBody>
      </p:sp>
      <p:sp>
        <p:nvSpPr>
          <p:cNvPr id="228" name="Google Shape;228;p19"/>
          <p:cNvSpPr/>
          <p:nvPr/>
        </p:nvSpPr>
        <p:spPr>
          <a:xfrm>
            <a:off x="8158850" y="3142825"/>
            <a:ext cx="124800" cy="572700"/>
          </a:xfrm>
          <a:prstGeom prst="rightBracket">
            <a:avLst>
              <a:gd fmla="val 8333"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dana"/>
              <a:ea typeface="Verdana"/>
              <a:cs typeface="Verdana"/>
              <a:sym typeface="Verdana"/>
            </a:endParaRPr>
          </a:p>
        </p:txBody>
      </p:sp>
      <p:sp>
        <p:nvSpPr>
          <p:cNvPr id="229" name="Google Shape;229;p19"/>
          <p:cNvSpPr/>
          <p:nvPr/>
        </p:nvSpPr>
        <p:spPr>
          <a:xfrm>
            <a:off x="7960025" y="3909700"/>
            <a:ext cx="928800" cy="504300"/>
          </a:xfrm>
          <a:prstGeom prst="wedgeRectCallout">
            <a:avLst>
              <a:gd fmla="val -19350" name="adj1"/>
              <a:gd fmla="val -6742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Verdana"/>
                <a:ea typeface="Verdana"/>
                <a:cs typeface="Verdana"/>
                <a:sym typeface="Verdana"/>
              </a:rPr>
              <a:t>Hardware; no change</a:t>
            </a:r>
            <a:endParaRPr sz="900">
              <a:latin typeface="Verdana"/>
              <a:ea typeface="Verdana"/>
              <a:cs typeface="Verdana"/>
              <a:sym typeface="Verdana"/>
            </a:endParaRPr>
          </a:p>
        </p:txBody>
      </p:sp>
      <p:sp>
        <p:nvSpPr>
          <p:cNvPr id="230" name="Google Shape;230;p19"/>
          <p:cNvSpPr/>
          <p:nvPr/>
        </p:nvSpPr>
        <p:spPr>
          <a:xfrm>
            <a:off x="3725600" y="2978900"/>
            <a:ext cx="1241100" cy="624300"/>
          </a:xfrm>
          <a:prstGeom prst="wedgeRectCallout">
            <a:avLst>
              <a:gd fmla="val 63198" name="adj1"/>
              <a:gd fmla="val -4124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Verdana"/>
                <a:ea typeface="Verdana"/>
                <a:cs typeface="Verdana"/>
                <a:sym typeface="Verdana"/>
              </a:rPr>
              <a:t>Some change; more stable</a:t>
            </a:r>
            <a:endParaRPr sz="900">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Verdana"/>
                <a:ea typeface="Verdana"/>
                <a:cs typeface="Verdana"/>
                <a:sym typeface="Verdana"/>
              </a:rPr>
              <a:t>Quick l</a:t>
            </a:r>
            <a:r>
              <a:rPr lang="en">
                <a:latin typeface="Verdana"/>
                <a:ea typeface="Verdana"/>
                <a:cs typeface="Verdana"/>
                <a:sym typeface="Verdana"/>
              </a:rPr>
              <a:t>evel set</a:t>
            </a:r>
            <a:r>
              <a:rPr lang="en">
                <a:latin typeface="Verdana"/>
                <a:ea typeface="Verdana"/>
                <a:cs typeface="Verdana"/>
                <a:sym typeface="Verdana"/>
              </a:rPr>
              <a:t> on what seccomp-bpf is</a:t>
            </a:r>
            <a:endParaRPr>
              <a:latin typeface="Verdana"/>
              <a:ea typeface="Verdana"/>
              <a:cs typeface="Verdana"/>
              <a:sym typeface="Verdana"/>
            </a:endParaRPr>
          </a:p>
        </p:txBody>
      </p:sp>
      <p:sp>
        <p:nvSpPr>
          <p:cNvPr id="236" name="Google Shape;236;p20"/>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Verdana"/>
                <a:ea typeface="Verdana"/>
                <a:cs typeface="Verdana"/>
                <a:sym typeface="Verdana"/>
              </a:rPr>
              <a:t>Seccomp filtering provides a means for a process to specify a </a:t>
            </a:r>
            <a:r>
              <a:rPr b="1" lang="en">
                <a:latin typeface="Verdana"/>
                <a:ea typeface="Verdana"/>
                <a:cs typeface="Verdana"/>
                <a:sym typeface="Verdana"/>
              </a:rPr>
              <a:t>filter for incoming system calls</a:t>
            </a:r>
            <a:r>
              <a:rPr lang="en">
                <a:latin typeface="Verdana"/>
                <a:ea typeface="Verdana"/>
                <a:cs typeface="Verdana"/>
                <a:sym typeface="Verdana"/>
              </a:rPr>
              <a:t>.</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The filter is expressed as a Berkeley Packet Filter (BPF) program, as with socket filters, except that the data operated on is related to the system call being made:</a:t>
            </a:r>
            <a:endParaRPr>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system call number</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system call arguments</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Other metadata</a:t>
            </a:r>
            <a:endParaRPr>
              <a:latin typeface="Verdana"/>
              <a:ea typeface="Verdana"/>
              <a:cs typeface="Verdana"/>
              <a:sym typeface="Verdana"/>
            </a:endParaRPr>
          </a:p>
        </p:txBody>
      </p:sp>
      <p:sp>
        <p:nvSpPr>
          <p:cNvPr id="237" name="Google Shape;237;p20"/>
          <p:cNvSpPr txBox="1"/>
          <p:nvPr>
            <p:ph idx="2" type="body"/>
          </p:nvPr>
        </p:nvSpPr>
        <p:spPr>
          <a:xfrm>
            <a:off x="48324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Verdana"/>
                <a:ea typeface="Verdana"/>
                <a:cs typeface="Verdana"/>
                <a:sym typeface="Verdana"/>
              </a:rPr>
              <a:t>Features:</a:t>
            </a:r>
            <a:endParaRPr>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Filters may be layered (has performance impacts)</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Possible to apply filters to child processes</a:t>
            </a:r>
            <a:endParaRPr>
              <a:latin typeface="Verdana"/>
              <a:ea typeface="Verdana"/>
              <a:cs typeface="Verdana"/>
              <a:sym typeface="Verdana"/>
            </a:endParaRPr>
          </a:p>
          <a:p>
            <a:pPr indent="0" lvl="0" marL="0" rtl="0" algn="l">
              <a:spcBef>
                <a:spcPts val="1200"/>
              </a:spcBef>
              <a:spcAft>
                <a:spcPts val="0"/>
              </a:spcAft>
              <a:buNone/>
            </a:pPr>
            <a:r>
              <a:rPr lang="en">
                <a:latin typeface="Verdana"/>
                <a:ea typeface="Verdana"/>
                <a:cs typeface="Verdana"/>
                <a:sym typeface="Verdana"/>
              </a:rPr>
              <a:t>Limitations:</a:t>
            </a:r>
            <a:endParaRPr>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(BPF Filter) </a:t>
            </a:r>
            <a:r>
              <a:rPr lang="en">
                <a:latin typeface="Verdana"/>
                <a:ea typeface="Verdana"/>
                <a:cs typeface="Verdana"/>
                <a:sym typeface="Verdana"/>
              </a:rPr>
              <a:t>may not dereference pointers; </a:t>
            </a:r>
            <a:r>
              <a:rPr lang="en">
                <a:latin typeface="Verdana"/>
                <a:ea typeface="Verdana"/>
                <a:cs typeface="Verdana"/>
                <a:sym typeface="Verdana"/>
              </a:rPr>
              <a:t>constrains what can be evaluated</a:t>
            </a:r>
            <a:endParaRPr>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Verdana"/>
                <a:ea typeface="Verdana"/>
                <a:cs typeface="Verdana"/>
                <a:sym typeface="Verdana"/>
              </a:rPr>
              <a:t>Solution</a:t>
            </a:r>
            <a:endParaRPr>
              <a:latin typeface="Verdana"/>
              <a:ea typeface="Verdana"/>
              <a:cs typeface="Verdana"/>
              <a:sym typeface="Verdana"/>
            </a:endParaRPr>
          </a:p>
        </p:txBody>
      </p:sp>
      <p:sp>
        <p:nvSpPr>
          <p:cNvPr id="243" name="Google Shape;243;p21"/>
          <p:cNvSpPr txBox="1"/>
          <p:nvPr>
            <p:ph idx="1" type="body"/>
          </p:nvPr>
        </p:nvSpPr>
        <p:spPr>
          <a:xfrm>
            <a:off x="311700" y="1152475"/>
            <a:ext cx="39999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Verdana"/>
                <a:ea typeface="Verdana"/>
                <a:cs typeface="Verdana"/>
                <a:sym typeface="Verdana"/>
              </a:rPr>
              <a:t>Using eBFP filters via systemd</a:t>
            </a:r>
            <a:endParaRPr>
              <a:latin typeface="Verdana"/>
              <a:ea typeface="Verdana"/>
              <a:cs typeface="Verdana"/>
              <a:sym typeface="Verdana"/>
            </a:endParaRPr>
          </a:p>
          <a:p>
            <a:pPr indent="0" lvl="0" marL="0" rtl="0" algn="l">
              <a:spcBef>
                <a:spcPts val="1200"/>
              </a:spcBef>
              <a:spcAft>
                <a:spcPts val="0"/>
              </a:spcAft>
              <a:buNone/>
            </a:pPr>
            <a:r>
              <a:rPr b="1" lang="en">
                <a:latin typeface="Verdana"/>
                <a:ea typeface="Verdana"/>
                <a:cs typeface="Verdana"/>
                <a:sym typeface="Verdana"/>
              </a:rPr>
              <a:t>Why systemd:</a:t>
            </a:r>
            <a:endParaRPr b="1">
              <a:latin typeface="Verdana"/>
              <a:ea typeface="Verdana"/>
              <a:cs typeface="Verdana"/>
              <a:sym typeface="Verdana"/>
            </a:endParaRPr>
          </a:p>
          <a:p>
            <a:pPr indent="-317500" lvl="0" marL="457200" rtl="0" algn="l">
              <a:spcBef>
                <a:spcPts val="1200"/>
              </a:spcBef>
              <a:spcAft>
                <a:spcPts val="0"/>
              </a:spcAft>
              <a:buSzPts val="1400"/>
              <a:buFont typeface="Verdana"/>
              <a:buChar char="●"/>
            </a:pPr>
            <a:r>
              <a:rPr lang="en">
                <a:latin typeface="Verdana"/>
                <a:ea typeface="Verdana"/>
                <a:cs typeface="Verdana"/>
                <a:sym typeface="Verdana"/>
              </a:rPr>
              <a:t>Allows us to manage services via standard Linux controls</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Prevents modification of system call arguments</a:t>
            </a:r>
            <a:endParaRPr>
              <a:latin typeface="Verdana"/>
              <a:ea typeface="Verdana"/>
              <a:cs typeface="Verdana"/>
              <a:sym typeface="Verdana"/>
            </a:endParaRPr>
          </a:p>
          <a:p>
            <a:pPr indent="-317500" lvl="0" marL="457200" rtl="0" algn="l">
              <a:spcBef>
                <a:spcPts val="0"/>
              </a:spcBef>
              <a:spcAft>
                <a:spcPts val="0"/>
              </a:spcAft>
              <a:buSzPts val="1400"/>
              <a:buFont typeface="Verdana"/>
              <a:buChar char="●"/>
            </a:pPr>
            <a:r>
              <a:rPr lang="en">
                <a:latin typeface="Verdana"/>
                <a:ea typeface="Verdana"/>
                <a:cs typeface="Verdana"/>
                <a:sym typeface="Verdana"/>
              </a:rPr>
              <a:t>Acceptable performance impacts</a:t>
            </a:r>
            <a:endParaRPr>
              <a:latin typeface="Verdana"/>
              <a:ea typeface="Verdana"/>
              <a:cs typeface="Verdana"/>
              <a:sym typeface="Verdana"/>
            </a:endParaRPr>
          </a:p>
        </p:txBody>
      </p:sp>
      <p:pic>
        <p:nvPicPr>
          <p:cNvPr id="244" name="Google Shape;244;p21"/>
          <p:cNvPicPr preferRelativeResize="0"/>
          <p:nvPr/>
        </p:nvPicPr>
        <p:blipFill>
          <a:blip r:embed="rId3">
            <a:alphaModFix/>
          </a:blip>
          <a:stretch>
            <a:fillRect/>
          </a:stretch>
        </p:blipFill>
        <p:spPr>
          <a:xfrm>
            <a:off x="4510775" y="1152473"/>
            <a:ext cx="4213875" cy="2636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